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6" r:id="rId1"/>
  </p:sldMasterIdLst>
  <p:notesMasterIdLst>
    <p:notesMasterId r:id="rId20"/>
  </p:notesMasterIdLst>
  <p:sldIdLst>
    <p:sldId id="409" r:id="rId2"/>
    <p:sldId id="402" r:id="rId3"/>
    <p:sldId id="268" r:id="rId4"/>
    <p:sldId id="269" r:id="rId5"/>
    <p:sldId id="391" r:id="rId6"/>
    <p:sldId id="428" r:id="rId7"/>
    <p:sldId id="399" r:id="rId8"/>
    <p:sldId id="270" r:id="rId9"/>
    <p:sldId id="400" r:id="rId10"/>
    <p:sldId id="417" r:id="rId11"/>
    <p:sldId id="401" r:id="rId12"/>
    <p:sldId id="274" r:id="rId13"/>
    <p:sldId id="275" r:id="rId14"/>
    <p:sldId id="289" r:id="rId15"/>
    <p:sldId id="434" r:id="rId16"/>
    <p:sldId id="435" r:id="rId17"/>
    <p:sldId id="431" r:id="rId18"/>
    <p:sldId id="436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3A6E"/>
    <a:srgbClr val="006DBA"/>
    <a:srgbClr val="10A7DD"/>
    <a:srgbClr val="03A8E0"/>
    <a:srgbClr val="E97132"/>
    <a:srgbClr val="73CBB2"/>
    <a:srgbClr val="036EB7"/>
    <a:srgbClr val="FF7171"/>
    <a:srgbClr val="B2B9E4"/>
    <a:srgbClr val="6274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57D670-D70F-4BC5-BFED-3DDEC9A223B4}" v="34" dt="2025-07-05T08:37:17.287"/>
  </p1510:revLst>
</p1510:revInfo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01" autoAdjust="0"/>
    <p:restoredTop sz="90736" autoAdjust="0"/>
  </p:normalViewPr>
  <p:slideViewPr>
    <p:cSldViewPr snapToGrid="0">
      <p:cViewPr varScale="1">
        <p:scale>
          <a:sx n="111" d="100"/>
          <a:sy n="111" d="100"/>
        </p:scale>
        <p:origin x="128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2D997B-1717-4091-9539-1CB6C4FE814B}" type="doc">
      <dgm:prSet loTypeId="urn:microsoft.com/office/officeart/2005/8/layout/default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DC9AB084-6BE5-4E66-843B-65A6DFD9C0C9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GB"/>
            <a:t>MPEG has created, and is still producing, media standards that enable </a:t>
          </a:r>
          <a:r>
            <a:rPr lang="en-GB" b="1"/>
            <a:t>huge markets to flourish</a:t>
          </a:r>
          <a:endParaRPr lang="en-US"/>
        </a:p>
      </dgm:t>
    </dgm:pt>
    <dgm:pt modelId="{AEF3251E-CBBC-495C-B5F5-840F8202D749}" type="parTrans" cxnId="{C3305876-7387-4EED-8AE3-66D5AA9EF9EB}">
      <dgm:prSet/>
      <dgm:spPr/>
      <dgm:t>
        <a:bodyPr/>
        <a:lstStyle/>
        <a:p>
          <a:endParaRPr lang="en-US"/>
        </a:p>
      </dgm:t>
    </dgm:pt>
    <dgm:pt modelId="{B6BAFE9E-4B8C-4434-8A33-08078A9D25C9}" type="sibTrans" cxnId="{C3305876-7387-4EED-8AE3-66D5AA9EF9EB}">
      <dgm:prSet/>
      <dgm:spPr/>
      <dgm:t>
        <a:bodyPr/>
        <a:lstStyle/>
        <a:p>
          <a:endParaRPr lang="en-US"/>
        </a:p>
      </dgm:t>
    </dgm:pt>
    <dgm:pt modelId="{4497A6B5-54FD-4CB1-A7F0-15560323A4F7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GB"/>
            <a:t>MPEG works on </a:t>
          </a:r>
          <a:r>
            <a:rPr lang="en-GB" b="1"/>
            <a:t>requirements from industry</a:t>
          </a:r>
          <a:endParaRPr lang="en-US"/>
        </a:p>
      </dgm:t>
    </dgm:pt>
    <dgm:pt modelId="{DB4A0628-383D-426D-ADE1-B4803CDB1119}" type="parTrans" cxnId="{CE3BD2A0-59A8-4DED-88BA-7BC56C58AAAB}">
      <dgm:prSet/>
      <dgm:spPr/>
      <dgm:t>
        <a:bodyPr/>
        <a:lstStyle/>
        <a:p>
          <a:endParaRPr lang="en-US"/>
        </a:p>
      </dgm:t>
    </dgm:pt>
    <dgm:pt modelId="{97823ABE-61C5-4C36-96BE-7FE81622AA64}" type="sibTrans" cxnId="{CE3BD2A0-59A8-4DED-88BA-7BC56C58AAAB}">
      <dgm:prSet/>
      <dgm:spPr/>
      <dgm:t>
        <a:bodyPr/>
        <a:lstStyle/>
        <a:p>
          <a:endParaRPr lang="en-US"/>
        </a:p>
      </dgm:t>
    </dgm:pt>
    <dgm:pt modelId="{7C1EF2BD-38B3-4523-885E-A052CFEC58CA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GB" dirty="0"/>
            <a:t>Many industries are represented in MPEG, but not all of </a:t>
          </a:r>
          <a:r>
            <a:rPr lang="en-GB" b="1" dirty="0"/>
            <a:t>MPEG’s customers </a:t>
          </a:r>
          <a:r>
            <a:rPr lang="en-GB" dirty="0"/>
            <a:t>can or need to participate in the process</a:t>
          </a:r>
          <a:endParaRPr lang="en-US" dirty="0"/>
        </a:p>
      </dgm:t>
    </dgm:pt>
    <dgm:pt modelId="{04B4A64C-424C-4F72-9056-1162F3CD0AB6}" type="parTrans" cxnId="{A05212E4-F57C-4E4F-970C-2420376F5673}">
      <dgm:prSet/>
      <dgm:spPr/>
      <dgm:t>
        <a:bodyPr/>
        <a:lstStyle/>
        <a:p>
          <a:endParaRPr lang="en-US"/>
        </a:p>
      </dgm:t>
    </dgm:pt>
    <dgm:pt modelId="{2CA9A298-B0F4-490F-B32E-5D91F08A646E}" type="sibTrans" cxnId="{A05212E4-F57C-4E4F-970C-2420376F5673}">
      <dgm:prSet/>
      <dgm:spPr/>
      <dgm:t>
        <a:bodyPr/>
        <a:lstStyle/>
        <a:p>
          <a:endParaRPr lang="en-US"/>
        </a:p>
      </dgm:t>
    </dgm:pt>
    <dgm:pt modelId="{BADFC34D-3794-4FA4-8546-DEA53D52E52A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GB"/>
            <a:t>MPEG wants to inform its customers about its </a:t>
          </a:r>
          <a:r>
            <a:rPr lang="en-GB" b="1"/>
            <a:t>long-term</a:t>
          </a:r>
          <a:r>
            <a:rPr lang="en-GB"/>
            <a:t> </a:t>
          </a:r>
          <a:r>
            <a:rPr lang="en-GB" b="1"/>
            <a:t>plans</a:t>
          </a:r>
          <a:r>
            <a:rPr lang="en-GB"/>
            <a:t> </a:t>
          </a:r>
          <a:br>
            <a:rPr lang="en-GB"/>
          </a:br>
          <a:r>
            <a:rPr lang="en-GB"/>
            <a:t>(~ 5 years out)</a:t>
          </a:r>
          <a:endParaRPr lang="en-US"/>
        </a:p>
      </dgm:t>
    </dgm:pt>
    <dgm:pt modelId="{50B313E1-3360-49CB-9E49-F7DC72705610}" type="parTrans" cxnId="{F2D8B643-F354-4C2D-B5D2-30D5AFBB9B7C}">
      <dgm:prSet/>
      <dgm:spPr/>
      <dgm:t>
        <a:bodyPr/>
        <a:lstStyle/>
        <a:p>
          <a:endParaRPr lang="en-US"/>
        </a:p>
      </dgm:t>
    </dgm:pt>
    <dgm:pt modelId="{49FC4E04-533E-4165-A78A-65A0EFE4E6FF}" type="sibTrans" cxnId="{F2D8B643-F354-4C2D-B5D2-30D5AFBB9B7C}">
      <dgm:prSet/>
      <dgm:spPr/>
      <dgm:t>
        <a:bodyPr/>
        <a:lstStyle/>
        <a:p>
          <a:endParaRPr lang="en-US"/>
        </a:p>
      </dgm:t>
    </dgm:pt>
    <dgm:pt modelId="{B3260A2B-6DA5-4253-BF59-F1CE16D507FB}">
      <dgm:prSet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en-GB" b="1"/>
            <a:t>MPEG collects feedback and requirements </a:t>
          </a:r>
          <a:r>
            <a:rPr lang="en-GB"/>
            <a:t>from these customers</a:t>
          </a:r>
          <a:endParaRPr lang="en-US"/>
        </a:p>
      </dgm:t>
    </dgm:pt>
    <dgm:pt modelId="{1BDD3ED1-1E58-467B-949B-56BDF66DF944}" type="parTrans" cxnId="{57775EE8-E6EA-4F06-9DCD-6AF25CE48A3D}">
      <dgm:prSet/>
      <dgm:spPr/>
      <dgm:t>
        <a:bodyPr/>
        <a:lstStyle/>
        <a:p>
          <a:endParaRPr lang="en-US"/>
        </a:p>
      </dgm:t>
    </dgm:pt>
    <dgm:pt modelId="{C124903B-4602-4E07-BCFE-FEC87463EAD9}" type="sibTrans" cxnId="{57775EE8-E6EA-4F06-9DCD-6AF25CE48A3D}">
      <dgm:prSet/>
      <dgm:spPr/>
      <dgm:t>
        <a:bodyPr/>
        <a:lstStyle/>
        <a:p>
          <a:endParaRPr lang="en-US"/>
        </a:p>
      </dgm:t>
    </dgm:pt>
    <dgm:pt modelId="{6B32E98F-B257-4842-981E-319A3103DAEF}" type="pres">
      <dgm:prSet presAssocID="{712D997B-1717-4091-9539-1CB6C4FE814B}" presName="diagram" presStyleCnt="0">
        <dgm:presLayoutVars>
          <dgm:dir/>
          <dgm:resizeHandles val="exact"/>
        </dgm:presLayoutVars>
      </dgm:prSet>
      <dgm:spPr/>
    </dgm:pt>
    <dgm:pt modelId="{1D3CE63D-34AF-4E51-BA0E-675EA49C72C2}" type="pres">
      <dgm:prSet presAssocID="{DC9AB084-6BE5-4E66-843B-65A6DFD9C0C9}" presName="node" presStyleLbl="node1" presStyleIdx="0" presStyleCnt="5">
        <dgm:presLayoutVars>
          <dgm:bulletEnabled val="1"/>
        </dgm:presLayoutVars>
      </dgm:prSet>
      <dgm:spPr>
        <a:prstGeom prst="roundRect">
          <a:avLst/>
        </a:prstGeom>
      </dgm:spPr>
    </dgm:pt>
    <dgm:pt modelId="{B12824FD-E87A-4325-BEB1-684E3BCD3076}" type="pres">
      <dgm:prSet presAssocID="{B6BAFE9E-4B8C-4434-8A33-08078A9D25C9}" presName="sibTrans" presStyleCnt="0"/>
      <dgm:spPr/>
    </dgm:pt>
    <dgm:pt modelId="{E1616A0F-C0A6-469B-9CBA-9D7B2C01BF91}" type="pres">
      <dgm:prSet presAssocID="{4497A6B5-54FD-4CB1-A7F0-15560323A4F7}" presName="node" presStyleLbl="node1" presStyleIdx="1" presStyleCnt="5">
        <dgm:presLayoutVars>
          <dgm:bulletEnabled val="1"/>
        </dgm:presLayoutVars>
      </dgm:prSet>
      <dgm:spPr>
        <a:prstGeom prst="roundRect">
          <a:avLst/>
        </a:prstGeom>
      </dgm:spPr>
    </dgm:pt>
    <dgm:pt modelId="{4EB50819-CA81-4A06-B98A-FD518F55AE8E}" type="pres">
      <dgm:prSet presAssocID="{97823ABE-61C5-4C36-96BE-7FE81622AA64}" presName="sibTrans" presStyleCnt="0"/>
      <dgm:spPr/>
    </dgm:pt>
    <dgm:pt modelId="{9DABAD95-0E37-4170-B81F-4E87EBDC2691}" type="pres">
      <dgm:prSet presAssocID="{7C1EF2BD-38B3-4523-885E-A052CFEC58CA}" presName="node" presStyleLbl="node1" presStyleIdx="2" presStyleCnt="5">
        <dgm:presLayoutVars>
          <dgm:bulletEnabled val="1"/>
        </dgm:presLayoutVars>
      </dgm:prSet>
      <dgm:spPr>
        <a:prstGeom prst="roundRect">
          <a:avLst/>
        </a:prstGeom>
      </dgm:spPr>
    </dgm:pt>
    <dgm:pt modelId="{4619871F-E371-48EB-B2F2-32B32644328A}" type="pres">
      <dgm:prSet presAssocID="{2CA9A298-B0F4-490F-B32E-5D91F08A646E}" presName="sibTrans" presStyleCnt="0"/>
      <dgm:spPr/>
    </dgm:pt>
    <dgm:pt modelId="{8FD9EFFC-DD31-40FE-8061-FCB939BB588E}" type="pres">
      <dgm:prSet presAssocID="{BADFC34D-3794-4FA4-8546-DEA53D52E52A}" presName="node" presStyleLbl="node1" presStyleIdx="3" presStyleCnt="5">
        <dgm:presLayoutVars>
          <dgm:bulletEnabled val="1"/>
        </dgm:presLayoutVars>
      </dgm:prSet>
      <dgm:spPr>
        <a:prstGeom prst="roundRect">
          <a:avLst/>
        </a:prstGeom>
      </dgm:spPr>
    </dgm:pt>
    <dgm:pt modelId="{4BB4B842-9D2E-41C2-B892-B3B63FC3B1C7}" type="pres">
      <dgm:prSet presAssocID="{49FC4E04-533E-4165-A78A-65A0EFE4E6FF}" presName="sibTrans" presStyleCnt="0"/>
      <dgm:spPr/>
    </dgm:pt>
    <dgm:pt modelId="{390E0B53-6322-44AC-81F3-3CC411702743}" type="pres">
      <dgm:prSet presAssocID="{B3260A2B-6DA5-4253-BF59-F1CE16D507FB}" presName="node" presStyleLbl="node1" presStyleIdx="4" presStyleCnt="5">
        <dgm:presLayoutVars>
          <dgm:bulletEnabled val="1"/>
        </dgm:presLayoutVars>
      </dgm:prSet>
      <dgm:spPr>
        <a:prstGeom prst="roundRect">
          <a:avLst/>
        </a:prstGeom>
      </dgm:spPr>
    </dgm:pt>
  </dgm:ptLst>
  <dgm:cxnLst>
    <dgm:cxn modelId="{84BD8A1E-4FF4-4D66-A90D-E269AD6DAE81}" type="presOf" srcId="{712D997B-1717-4091-9539-1CB6C4FE814B}" destId="{6B32E98F-B257-4842-981E-319A3103DAEF}" srcOrd="0" destOrd="0" presId="urn:microsoft.com/office/officeart/2005/8/layout/default"/>
    <dgm:cxn modelId="{F2D8B643-F354-4C2D-B5D2-30D5AFBB9B7C}" srcId="{712D997B-1717-4091-9539-1CB6C4FE814B}" destId="{BADFC34D-3794-4FA4-8546-DEA53D52E52A}" srcOrd="3" destOrd="0" parTransId="{50B313E1-3360-49CB-9E49-F7DC72705610}" sibTransId="{49FC4E04-533E-4165-A78A-65A0EFE4E6FF}"/>
    <dgm:cxn modelId="{477CA269-3317-42B7-8496-2F20C4423CC7}" type="presOf" srcId="{4497A6B5-54FD-4CB1-A7F0-15560323A4F7}" destId="{E1616A0F-C0A6-469B-9CBA-9D7B2C01BF91}" srcOrd="0" destOrd="0" presId="urn:microsoft.com/office/officeart/2005/8/layout/default"/>
    <dgm:cxn modelId="{C3305876-7387-4EED-8AE3-66D5AA9EF9EB}" srcId="{712D997B-1717-4091-9539-1CB6C4FE814B}" destId="{DC9AB084-6BE5-4E66-843B-65A6DFD9C0C9}" srcOrd="0" destOrd="0" parTransId="{AEF3251E-CBBC-495C-B5F5-840F8202D749}" sibTransId="{B6BAFE9E-4B8C-4434-8A33-08078A9D25C9}"/>
    <dgm:cxn modelId="{E88C0396-EE0F-4083-8615-B7B83931BFFF}" type="presOf" srcId="{B3260A2B-6DA5-4253-BF59-F1CE16D507FB}" destId="{390E0B53-6322-44AC-81F3-3CC411702743}" srcOrd="0" destOrd="0" presId="urn:microsoft.com/office/officeart/2005/8/layout/default"/>
    <dgm:cxn modelId="{CE3BD2A0-59A8-4DED-88BA-7BC56C58AAAB}" srcId="{712D997B-1717-4091-9539-1CB6C4FE814B}" destId="{4497A6B5-54FD-4CB1-A7F0-15560323A4F7}" srcOrd="1" destOrd="0" parTransId="{DB4A0628-383D-426D-ADE1-B4803CDB1119}" sibTransId="{97823ABE-61C5-4C36-96BE-7FE81622AA64}"/>
    <dgm:cxn modelId="{0B499FA2-388F-465E-A3B4-D5028043B8F7}" type="presOf" srcId="{DC9AB084-6BE5-4E66-843B-65A6DFD9C0C9}" destId="{1D3CE63D-34AF-4E51-BA0E-675EA49C72C2}" srcOrd="0" destOrd="0" presId="urn:microsoft.com/office/officeart/2005/8/layout/default"/>
    <dgm:cxn modelId="{8191E3D2-6408-4D15-AF22-677949579175}" type="presOf" srcId="{BADFC34D-3794-4FA4-8546-DEA53D52E52A}" destId="{8FD9EFFC-DD31-40FE-8061-FCB939BB588E}" srcOrd="0" destOrd="0" presId="urn:microsoft.com/office/officeart/2005/8/layout/default"/>
    <dgm:cxn modelId="{E9E001E0-C31C-45DD-898B-67AA97962A6C}" type="presOf" srcId="{7C1EF2BD-38B3-4523-885E-A052CFEC58CA}" destId="{9DABAD95-0E37-4170-B81F-4E87EBDC2691}" srcOrd="0" destOrd="0" presId="urn:microsoft.com/office/officeart/2005/8/layout/default"/>
    <dgm:cxn modelId="{A05212E4-F57C-4E4F-970C-2420376F5673}" srcId="{712D997B-1717-4091-9539-1CB6C4FE814B}" destId="{7C1EF2BD-38B3-4523-885E-A052CFEC58CA}" srcOrd="2" destOrd="0" parTransId="{04B4A64C-424C-4F72-9056-1162F3CD0AB6}" sibTransId="{2CA9A298-B0F4-490F-B32E-5D91F08A646E}"/>
    <dgm:cxn modelId="{57775EE8-E6EA-4F06-9DCD-6AF25CE48A3D}" srcId="{712D997B-1717-4091-9539-1CB6C4FE814B}" destId="{B3260A2B-6DA5-4253-BF59-F1CE16D507FB}" srcOrd="4" destOrd="0" parTransId="{1BDD3ED1-1E58-467B-949B-56BDF66DF944}" sibTransId="{C124903B-4602-4E07-BCFE-FEC87463EAD9}"/>
    <dgm:cxn modelId="{DB06E16C-6780-4186-A871-29F3597002E9}" type="presParOf" srcId="{6B32E98F-B257-4842-981E-319A3103DAEF}" destId="{1D3CE63D-34AF-4E51-BA0E-675EA49C72C2}" srcOrd="0" destOrd="0" presId="urn:microsoft.com/office/officeart/2005/8/layout/default"/>
    <dgm:cxn modelId="{6FDD2563-9046-4335-8A3D-DDB3E5D86CAE}" type="presParOf" srcId="{6B32E98F-B257-4842-981E-319A3103DAEF}" destId="{B12824FD-E87A-4325-BEB1-684E3BCD3076}" srcOrd="1" destOrd="0" presId="urn:microsoft.com/office/officeart/2005/8/layout/default"/>
    <dgm:cxn modelId="{B66B6D51-F838-4DFC-9610-292E71690700}" type="presParOf" srcId="{6B32E98F-B257-4842-981E-319A3103DAEF}" destId="{E1616A0F-C0A6-469B-9CBA-9D7B2C01BF91}" srcOrd="2" destOrd="0" presId="urn:microsoft.com/office/officeart/2005/8/layout/default"/>
    <dgm:cxn modelId="{045EA810-1992-4C70-90A4-96DA160D3DAB}" type="presParOf" srcId="{6B32E98F-B257-4842-981E-319A3103DAEF}" destId="{4EB50819-CA81-4A06-B98A-FD518F55AE8E}" srcOrd="3" destOrd="0" presId="urn:microsoft.com/office/officeart/2005/8/layout/default"/>
    <dgm:cxn modelId="{DB12E4E5-D842-47F2-B2D5-65C915FF01C5}" type="presParOf" srcId="{6B32E98F-B257-4842-981E-319A3103DAEF}" destId="{9DABAD95-0E37-4170-B81F-4E87EBDC2691}" srcOrd="4" destOrd="0" presId="urn:microsoft.com/office/officeart/2005/8/layout/default"/>
    <dgm:cxn modelId="{81788064-3972-492A-8D1F-C0A3EF1FB41B}" type="presParOf" srcId="{6B32E98F-B257-4842-981E-319A3103DAEF}" destId="{4619871F-E371-48EB-B2F2-32B32644328A}" srcOrd="5" destOrd="0" presId="urn:microsoft.com/office/officeart/2005/8/layout/default"/>
    <dgm:cxn modelId="{F1EE80EF-76CD-4483-AD3A-A25A4D313106}" type="presParOf" srcId="{6B32E98F-B257-4842-981E-319A3103DAEF}" destId="{8FD9EFFC-DD31-40FE-8061-FCB939BB588E}" srcOrd="6" destOrd="0" presId="urn:microsoft.com/office/officeart/2005/8/layout/default"/>
    <dgm:cxn modelId="{5918D95C-3C38-4A83-8460-24D27DA64A61}" type="presParOf" srcId="{6B32E98F-B257-4842-981E-319A3103DAEF}" destId="{4BB4B842-9D2E-41C2-B892-B3B63FC3B1C7}" srcOrd="7" destOrd="0" presId="urn:microsoft.com/office/officeart/2005/8/layout/default"/>
    <dgm:cxn modelId="{9C8BF21C-F7E7-4DE9-B5CC-4B8D9FFC6F81}" type="presParOf" srcId="{6B32E98F-B257-4842-981E-319A3103DAEF}" destId="{390E0B53-6322-44AC-81F3-3CC411702743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9E3361-3272-4487-9009-1B640CC4326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DE0A1A9-CC3F-47EF-97D3-285949C63CD4}">
      <dgm:prSet/>
      <dgm:spPr/>
      <dgm:t>
        <a:bodyPr/>
        <a:lstStyle/>
        <a:p>
          <a:r>
            <a:rPr lang="en-US" dirty="0"/>
            <a:t>Winner of 10 Emmy Awards </a:t>
          </a:r>
        </a:p>
      </dgm:t>
    </dgm:pt>
    <dgm:pt modelId="{FAADEDE7-4B6C-4FA8-A923-E6EDBD0124D4}" type="parTrans" cxnId="{6A58E996-CE91-4CBC-984B-88D2A602D4A2}">
      <dgm:prSet/>
      <dgm:spPr/>
      <dgm:t>
        <a:bodyPr/>
        <a:lstStyle/>
        <a:p>
          <a:endParaRPr lang="en-US"/>
        </a:p>
      </dgm:t>
    </dgm:pt>
    <dgm:pt modelId="{741AAA2B-471E-4FB1-881A-876FE80C043A}" type="sibTrans" cxnId="{6A58E996-CE91-4CBC-984B-88D2A602D4A2}">
      <dgm:prSet/>
      <dgm:spPr/>
      <dgm:t>
        <a:bodyPr/>
        <a:lstStyle/>
        <a:p>
          <a:endParaRPr lang="en-US"/>
        </a:p>
      </dgm:t>
    </dgm:pt>
    <dgm:pt modelId="{302ED086-2134-454E-9694-95B44772B1E8}">
      <dgm:prSet/>
      <dgm:spPr/>
      <dgm:t>
        <a:bodyPr/>
        <a:lstStyle/>
        <a:p>
          <a:r>
            <a:rPr lang="en-US"/>
            <a:t>Organized under ISO/IEC JTC1/SC29 </a:t>
          </a:r>
        </a:p>
      </dgm:t>
    </dgm:pt>
    <dgm:pt modelId="{13058758-0AB0-4035-AAD6-8FBF7DCC722F}" type="parTrans" cxnId="{3553A10B-C739-4F3A-A6A5-AAA4606313CE}">
      <dgm:prSet/>
      <dgm:spPr/>
      <dgm:t>
        <a:bodyPr/>
        <a:lstStyle/>
        <a:p>
          <a:endParaRPr lang="en-US"/>
        </a:p>
      </dgm:t>
    </dgm:pt>
    <dgm:pt modelId="{72E97806-E238-423E-A47A-71C286BBA19B}" type="sibTrans" cxnId="{3553A10B-C739-4F3A-A6A5-AAA4606313CE}">
      <dgm:prSet/>
      <dgm:spPr/>
      <dgm:t>
        <a:bodyPr/>
        <a:lstStyle/>
        <a:p>
          <a:endParaRPr lang="en-US"/>
        </a:p>
      </dgm:t>
    </dgm:pt>
    <dgm:pt modelId="{7D344BF8-73EE-49C9-A184-9932A2E0347E}">
      <dgm:prSet/>
      <dgm:spPr/>
      <dgm:t>
        <a:bodyPr/>
        <a:lstStyle/>
        <a:p>
          <a:r>
            <a:rPr lang="en-US" dirty="0"/>
            <a:t>Develops International Standards</a:t>
          </a:r>
        </a:p>
      </dgm:t>
    </dgm:pt>
    <dgm:pt modelId="{51C62D3F-CCD9-4E96-8BD0-FCE04C3818CC}" type="parTrans" cxnId="{D690CC7C-D5B0-4977-81D3-E300431FA1FB}">
      <dgm:prSet/>
      <dgm:spPr/>
      <dgm:t>
        <a:bodyPr/>
        <a:lstStyle/>
        <a:p>
          <a:endParaRPr lang="en-US"/>
        </a:p>
      </dgm:t>
    </dgm:pt>
    <dgm:pt modelId="{712ECBDF-5918-47AD-82C7-2FE72399DD61}" type="sibTrans" cxnId="{D690CC7C-D5B0-4977-81D3-E300431FA1FB}">
      <dgm:prSet/>
      <dgm:spPr/>
      <dgm:t>
        <a:bodyPr/>
        <a:lstStyle/>
        <a:p>
          <a:endParaRPr lang="en-US"/>
        </a:p>
      </dgm:t>
    </dgm:pt>
    <dgm:pt modelId="{8447FD57-225D-493C-93ED-1FE077D0BAD0}">
      <dgm:prSet/>
      <dgm:spPr/>
      <dgm:t>
        <a:bodyPr/>
        <a:lstStyle/>
        <a:p>
          <a:r>
            <a:rPr lang="en-US" dirty="0"/>
            <a:t>Forms basis of services &amp; applications</a:t>
          </a:r>
        </a:p>
      </dgm:t>
    </dgm:pt>
    <dgm:pt modelId="{19BCCD57-1A12-45A0-B9A2-A80EB5CE813F}" type="parTrans" cxnId="{D584D559-7108-4A61-95CD-FC803F7C7F10}">
      <dgm:prSet/>
      <dgm:spPr/>
      <dgm:t>
        <a:bodyPr/>
        <a:lstStyle/>
        <a:p>
          <a:endParaRPr lang="en-US"/>
        </a:p>
      </dgm:t>
    </dgm:pt>
    <dgm:pt modelId="{A28A4616-8A78-43D7-8BD6-FA5F8F3C77F3}" type="sibTrans" cxnId="{D584D559-7108-4A61-95CD-FC803F7C7F10}">
      <dgm:prSet/>
      <dgm:spPr/>
      <dgm:t>
        <a:bodyPr/>
        <a:lstStyle/>
        <a:p>
          <a:endParaRPr lang="en-US"/>
        </a:p>
      </dgm:t>
    </dgm:pt>
    <dgm:pt modelId="{F2174E2E-1630-4372-82AC-611E36D53EBD}">
      <dgm:prSet/>
      <dgm:spPr/>
      <dgm:t>
        <a:bodyPr/>
        <a:lstStyle/>
        <a:p>
          <a:r>
            <a:rPr lang="en-US"/>
            <a:t>coding of images, audio, moving pictures</a:t>
          </a:r>
          <a:r>
            <a:rPr lang="en-CA"/>
            <a:t> and some other types of digital data (such as genomics)</a:t>
          </a:r>
          <a:endParaRPr lang="en-US"/>
        </a:p>
      </dgm:t>
    </dgm:pt>
    <dgm:pt modelId="{309ABBA7-D27B-41A7-9CBB-973CF9AAF837}" type="parTrans" cxnId="{4E3897D9-7439-491C-B470-C644B7277DEB}">
      <dgm:prSet/>
      <dgm:spPr/>
      <dgm:t>
        <a:bodyPr/>
        <a:lstStyle/>
        <a:p>
          <a:endParaRPr lang="en-US"/>
        </a:p>
      </dgm:t>
    </dgm:pt>
    <dgm:pt modelId="{F3D96602-84B6-458E-987A-FCEF78E88DF4}" type="sibTrans" cxnId="{4E3897D9-7439-491C-B470-C644B7277DEB}">
      <dgm:prSet/>
      <dgm:spPr/>
      <dgm:t>
        <a:bodyPr/>
        <a:lstStyle/>
        <a:p>
          <a:endParaRPr lang="en-US"/>
        </a:p>
      </dgm:t>
    </dgm:pt>
    <dgm:pt modelId="{87A85428-C8D1-4E56-B8AE-98B606726D96}">
      <dgm:prSet/>
      <dgm:spPr/>
      <dgm:t>
        <a:bodyPr/>
        <a:lstStyle/>
        <a:p>
          <a:r>
            <a:rPr lang="en-CA"/>
            <a:t>digital information support for media technology in systems. </a:t>
          </a:r>
          <a:endParaRPr lang="en-US"/>
        </a:p>
      </dgm:t>
    </dgm:pt>
    <dgm:pt modelId="{1A6E8329-54C7-46DA-927C-EC8056E430D2}" type="parTrans" cxnId="{0CF73003-C5E5-48C0-8B35-2880939C09A9}">
      <dgm:prSet/>
      <dgm:spPr/>
      <dgm:t>
        <a:bodyPr/>
        <a:lstStyle/>
        <a:p>
          <a:endParaRPr lang="en-US"/>
        </a:p>
      </dgm:t>
    </dgm:pt>
    <dgm:pt modelId="{B032BA1B-7363-40D0-BB70-6830FDC5C719}" type="sibTrans" cxnId="{0CF73003-C5E5-48C0-8B35-2880939C09A9}">
      <dgm:prSet/>
      <dgm:spPr/>
      <dgm:t>
        <a:bodyPr/>
        <a:lstStyle/>
        <a:p>
          <a:endParaRPr lang="en-US"/>
        </a:p>
      </dgm:t>
    </dgm:pt>
    <dgm:pt modelId="{886A84B7-1FBC-4ABF-89AD-9D36E0D29E3F}" type="pres">
      <dgm:prSet presAssocID="{779E3361-3272-4487-9009-1B640CC4326F}" presName="root" presStyleCnt="0">
        <dgm:presLayoutVars>
          <dgm:dir/>
          <dgm:resizeHandles val="exact"/>
        </dgm:presLayoutVars>
      </dgm:prSet>
      <dgm:spPr/>
    </dgm:pt>
    <dgm:pt modelId="{A331B33E-2286-4FD9-9CCC-123FE735AA58}" type="pres">
      <dgm:prSet presAssocID="{CDE0A1A9-CC3F-47EF-97D3-285949C63CD4}" presName="compNode" presStyleCnt="0"/>
      <dgm:spPr/>
    </dgm:pt>
    <dgm:pt modelId="{68100AA2-2FA6-4669-84A2-E48D20601C19}" type="pres">
      <dgm:prSet presAssocID="{CDE0A1A9-CC3F-47EF-97D3-285949C63CD4}" presName="bgRect" presStyleLbl="bgShp" presStyleIdx="0" presStyleCnt="4"/>
      <dgm:spPr/>
    </dgm:pt>
    <dgm:pt modelId="{1ADAC821-8DC1-412A-9714-5679BA96207C}" type="pres">
      <dgm:prSet presAssocID="{CDE0A1A9-CC3F-47EF-97D3-285949C63CD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19213D36-F026-41AC-B36B-D06E6BDF940E}" type="pres">
      <dgm:prSet presAssocID="{CDE0A1A9-CC3F-47EF-97D3-285949C63CD4}" presName="spaceRect" presStyleCnt="0"/>
      <dgm:spPr/>
    </dgm:pt>
    <dgm:pt modelId="{4EC86FF6-F6D4-49D1-9E24-EA478FBCFF7D}" type="pres">
      <dgm:prSet presAssocID="{CDE0A1A9-CC3F-47EF-97D3-285949C63CD4}" presName="parTx" presStyleLbl="revTx" presStyleIdx="0" presStyleCnt="5">
        <dgm:presLayoutVars>
          <dgm:chMax val="0"/>
          <dgm:chPref val="0"/>
        </dgm:presLayoutVars>
      </dgm:prSet>
      <dgm:spPr/>
    </dgm:pt>
    <dgm:pt modelId="{CA5DCFC7-81D3-4348-80C3-4FDA3F82BFCF}" type="pres">
      <dgm:prSet presAssocID="{741AAA2B-471E-4FB1-881A-876FE80C043A}" presName="sibTrans" presStyleCnt="0"/>
      <dgm:spPr/>
    </dgm:pt>
    <dgm:pt modelId="{00B16C5C-3053-4FC9-9D40-FC7C1553D2D0}" type="pres">
      <dgm:prSet presAssocID="{302ED086-2134-454E-9694-95B44772B1E8}" presName="compNode" presStyleCnt="0"/>
      <dgm:spPr/>
    </dgm:pt>
    <dgm:pt modelId="{49D27EB5-7D08-489A-91F6-74DFCA092D8C}" type="pres">
      <dgm:prSet presAssocID="{302ED086-2134-454E-9694-95B44772B1E8}" presName="bgRect" presStyleLbl="bgShp" presStyleIdx="1" presStyleCnt="4"/>
      <dgm:spPr/>
    </dgm:pt>
    <dgm:pt modelId="{25FCB194-6DAF-4412-811E-51207EECBBBF}" type="pres">
      <dgm:prSet presAssocID="{302ED086-2134-454E-9694-95B44772B1E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BB82A668-0445-40B2-B543-F2496EA0D1BE}" type="pres">
      <dgm:prSet presAssocID="{302ED086-2134-454E-9694-95B44772B1E8}" presName="spaceRect" presStyleCnt="0"/>
      <dgm:spPr/>
    </dgm:pt>
    <dgm:pt modelId="{C9FFC72C-4E1E-4D88-AE6F-A927DC23B1C7}" type="pres">
      <dgm:prSet presAssocID="{302ED086-2134-454E-9694-95B44772B1E8}" presName="parTx" presStyleLbl="revTx" presStyleIdx="1" presStyleCnt="5">
        <dgm:presLayoutVars>
          <dgm:chMax val="0"/>
          <dgm:chPref val="0"/>
        </dgm:presLayoutVars>
      </dgm:prSet>
      <dgm:spPr/>
    </dgm:pt>
    <dgm:pt modelId="{4657D5FF-3E85-40D7-9B23-B56C772D2978}" type="pres">
      <dgm:prSet presAssocID="{72E97806-E238-423E-A47A-71C286BBA19B}" presName="sibTrans" presStyleCnt="0"/>
      <dgm:spPr/>
    </dgm:pt>
    <dgm:pt modelId="{B1C2846E-D5A1-42F9-AED6-1AF442690628}" type="pres">
      <dgm:prSet presAssocID="{7D344BF8-73EE-49C9-A184-9932A2E0347E}" presName="compNode" presStyleCnt="0"/>
      <dgm:spPr/>
    </dgm:pt>
    <dgm:pt modelId="{F2FA0A6A-312B-4617-B689-7486B334C37A}" type="pres">
      <dgm:prSet presAssocID="{7D344BF8-73EE-49C9-A184-9932A2E0347E}" presName="bgRect" presStyleLbl="bgShp" presStyleIdx="2" presStyleCnt="4"/>
      <dgm:spPr/>
    </dgm:pt>
    <dgm:pt modelId="{A54EAD1D-1298-47B9-9175-E5E04BED3B93}" type="pres">
      <dgm:prSet presAssocID="{7D344BF8-73EE-49C9-A184-9932A2E0347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EAA13550-A34E-4E30-9658-9B1A3ADEC5C9}" type="pres">
      <dgm:prSet presAssocID="{7D344BF8-73EE-49C9-A184-9932A2E0347E}" presName="spaceRect" presStyleCnt="0"/>
      <dgm:spPr/>
    </dgm:pt>
    <dgm:pt modelId="{787A9344-4E26-45E2-A5BD-3CA4283CA7F5}" type="pres">
      <dgm:prSet presAssocID="{7D344BF8-73EE-49C9-A184-9932A2E0347E}" presName="parTx" presStyleLbl="revTx" presStyleIdx="2" presStyleCnt="5">
        <dgm:presLayoutVars>
          <dgm:chMax val="0"/>
          <dgm:chPref val="0"/>
        </dgm:presLayoutVars>
      </dgm:prSet>
      <dgm:spPr/>
    </dgm:pt>
    <dgm:pt modelId="{EA649CB3-E68B-407D-AD3D-E23BF640893A}" type="pres">
      <dgm:prSet presAssocID="{712ECBDF-5918-47AD-82C7-2FE72399DD61}" presName="sibTrans" presStyleCnt="0"/>
      <dgm:spPr/>
    </dgm:pt>
    <dgm:pt modelId="{4D573182-6FEF-45A2-8140-130463920542}" type="pres">
      <dgm:prSet presAssocID="{8447FD57-225D-493C-93ED-1FE077D0BAD0}" presName="compNode" presStyleCnt="0"/>
      <dgm:spPr/>
    </dgm:pt>
    <dgm:pt modelId="{FB9BC9FB-831C-4846-B823-84794FAA321C}" type="pres">
      <dgm:prSet presAssocID="{8447FD57-225D-493C-93ED-1FE077D0BAD0}" presName="bgRect" presStyleLbl="bgShp" presStyleIdx="3" presStyleCnt="4"/>
      <dgm:spPr/>
    </dgm:pt>
    <dgm:pt modelId="{62A5DF66-A2E7-4B66-A748-4A1B0C7EDC34}" type="pres">
      <dgm:prSet presAssocID="{8447FD57-225D-493C-93ED-1FE077D0BAD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293F7F70-D93D-4CF9-BBE7-BD9B9FB8A452}" type="pres">
      <dgm:prSet presAssocID="{8447FD57-225D-493C-93ED-1FE077D0BAD0}" presName="spaceRect" presStyleCnt="0"/>
      <dgm:spPr/>
    </dgm:pt>
    <dgm:pt modelId="{15E25771-1A2A-49F7-8C8F-5EC0484EF723}" type="pres">
      <dgm:prSet presAssocID="{8447FD57-225D-493C-93ED-1FE077D0BAD0}" presName="parTx" presStyleLbl="revTx" presStyleIdx="3" presStyleCnt="5">
        <dgm:presLayoutVars>
          <dgm:chMax val="0"/>
          <dgm:chPref val="0"/>
        </dgm:presLayoutVars>
      </dgm:prSet>
      <dgm:spPr/>
    </dgm:pt>
    <dgm:pt modelId="{BB1F21E8-F30F-4BAA-914D-BC86E3AADA55}" type="pres">
      <dgm:prSet presAssocID="{8447FD57-225D-493C-93ED-1FE077D0BAD0}" presName="desTx" presStyleLbl="revTx" presStyleIdx="4" presStyleCnt="5">
        <dgm:presLayoutVars/>
      </dgm:prSet>
      <dgm:spPr/>
    </dgm:pt>
  </dgm:ptLst>
  <dgm:cxnLst>
    <dgm:cxn modelId="{0CF73003-C5E5-48C0-8B35-2880939C09A9}" srcId="{8447FD57-225D-493C-93ED-1FE077D0BAD0}" destId="{87A85428-C8D1-4E56-B8AE-98B606726D96}" srcOrd="1" destOrd="0" parTransId="{1A6E8329-54C7-46DA-927C-EC8056E430D2}" sibTransId="{B032BA1B-7363-40D0-BB70-6830FDC5C719}"/>
    <dgm:cxn modelId="{2B1EB203-2FC0-422A-81CD-B7E3458F5A14}" type="presOf" srcId="{87A85428-C8D1-4E56-B8AE-98B606726D96}" destId="{BB1F21E8-F30F-4BAA-914D-BC86E3AADA55}" srcOrd="0" destOrd="1" presId="urn:microsoft.com/office/officeart/2018/2/layout/IconVerticalSolidList"/>
    <dgm:cxn modelId="{3553A10B-C739-4F3A-A6A5-AAA4606313CE}" srcId="{779E3361-3272-4487-9009-1B640CC4326F}" destId="{302ED086-2134-454E-9694-95B44772B1E8}" srcOrd="1" destOrd="0" parTransId="{13058758-0AB0-4035-AAD6-8FBF7DCC722F}" sibTransId="{72E97806-E238-423E-A47A-71C286BBA19B}"/>
    <dgm:cxn modelId="{10E60E2E-1F09-4F42-9023-32DDB6B572F9}" type="presOf" srcId="{F2174E2E-1630-4372-82AC-611E36D53EBD}" destId="{BB1F21E8-F30F-4BAA-914D-BC86E3AADA55}" srcOrd="0" destOrd="0" presId="urn:microsoft.com/office/officeart/2018/2/layout/IconVerticalSolidList"/>
    <dgm:cxn modelId="{F20E1938-04B1-4A96-8AFE-33AAE841060B}" type="presOf" srcId="{7D344BF8-73EE-49C9-A184-9932A2E0347E}" destId="{787A9344-4E26-45E2-A5BD-3CA4283CA7F5}" srcOrd="0" destOrd="0" presId="urn:microsoft.com/office/officeart/2018/2/layout/IconVerticalSolidList"/>
    <dgm:cxn modelId="{8A569559-CD0B-460A-939C-B6B2FE06C6DB}" type="presOf" srcId="{CDE0A1A9-CC3F-47EF-97D3-285949C63CD4}" destId="{4EC86FF6-F6D4-49D1-9E24-EA478FBCFF7D}" srcOrd="0" destOrd="0" presId="urn:microsoft.com/office/officeart/2018/2/layout/IconVerticalSolidList"/>
    <dgm:cxn modelId="{D584D559-7108-4A61-95CD-FC803F7C7F10}" srcId="{779E3361-3272-4487-9009-1B640CC4326F}" destId="{8447FD57-225D-493C-93ED-1FE077D0BAD0}" srcOrd="3" destOrd="0" parTransId="{19BCCD57-1A12-45A0-B9A2-A80EB5CE813F}" sibTransId="{A28A4616-8A78-43D7-8BD6-FA5F8F3C77F3}"/>
    <dgm:cxn modelId="{DB328267-3A61-49EB-BB3E-1D94D560933B}" type="presOf" srcId="{779E3361-3272-4487-9009-1B640CC4326F}" destId="{886A84B7-1FBC-4ABF-89AD-9D36E0D29E3F}" srcOrd="0" destOrd="0" presId="urn:microsoft.com/office/officeart/2018/2/layout/IconVerticalSolidList"/>
    <dgm:cxn modelId="{D690CC7C-D5B0-4977-81D3-E300431FA1FB}" srcId="{779E3361-3272-4487-9009-1B640CC4326F}" destId="{7D344BF8-73EE-49C9-A184-9932A2E0347E}" srcOrd="2" destOrd="0" parTransId="{51C62D3F-CCD9-4E96-8BD0-FCE04C3818CC}" sibTransId="{712ECBDF-5918-47AD-82C7-2FE72399DD61}"/>
    <dgm:cxn modelId="{6A58E996-CE91-4CBC-984B-88D2A602D4A2}" srcId="{779E3361-3272-4487-9009-1B640CC4326F}" destId="{CDE0A1A9-CC3F-47EF-97D3-285949C63CD4}" srcOrd="0" destOrd="0" parTransId="{FAADEDE7-4B6C-4FA8-A923-E6EDBD0124D4}" sibTransId="{741AAA2B-471E-4FB1-881A-876FE80C043A}"/>
    <dgm:cxn modelId="{944E66C5-A02A-477E-830C-4A3E1AC13575}" type="presOf" srcId="{8447FD57-225D-493C-93ED-1FE077D0BAD0}" destId="{15E25771-1A2A-49F7-8C8F-5EC0484EF723}" srcOrd="0" destOrd="0" presId="urn:microsoft.com/office/officeart/2018/2/layout/IconVerticalSolidList"/>
    <dgm:cxn modelId="{4E3897D9-7439-491C-B470-C644B7277DEB}" srcId="{8447FD57-225D-493C-93ED-1FE077D0BAD0}" destId="{F2174E2E-1630-4372-82AC-611E36D53EBD}" srcOrd="0" destOrd="0" parTransId="{309ABBA7-D27B-41A7-9CBB-973CF9AAF837}" sibTransId="{F3D96602-84B6-458E-987A-FCEF78E88DF4}"/>
    <dgm:cxn modelId="{498620EC-75AC-4F23-960C-C57140BE3CFD}" type="presOf" srcId="{302ED086-2134-454E-9694-95B44772B1E8}" destId="{C9FFC72C-4E1E-4D88-AE6F-A927DC23B1C7}" srcOrd="0" destOrd="0" presId="urn:microsoft.com/office/officeart/2018/2/layout/IconVerticalSolidList"/>
    <dgm:cxn modelId="{4ACFE180-80C0-453A-98AC-B0CADB35F370}" type="presParOf" srcId="{886A84B7-1FBC-4ABF-89AD-9D36E0D29E3F}" destId="{A331B33E-2286-4FD9-9CCC-123FE735AA58}" srcOrd="0" destOrd="0" presId="urn:microsoft.com/office/officeart/2018/2/layout/IconVerticalSolidList"/>
    <dgm:cxn modelId="{505B43A8-CBDC-4111-8A87-168484A913AB}" type="presParOf" srcId="{A331B33E-2286-4FD9-9CCC-123FE735AA58}" destId="{68100AA2-2FA6-4669-84A2-E48D20601C19}" srcOrd="0" destOrd="0" presId="urn:microsoft.com/office/officeart/2018/2/layout/IconVerticalSolidList"/>
    <dgm:cxn modelId="{8D423A25-3F7E-4AC9-9DAD-1C15D950AE89}" type="presParOf" srcId="{A331B33E-2286-4FD9-9CCC-123FE735AA58}" destId="{1ADAC821-8DC1-412A-9714-5679BA96207C}" srcOrd="1" destOrd="0" presId="urn:microsoft.com/office/officeart/2018/2/layout/IconVerticalSolidList"/>
    <dgm:cxn modelId="{0CBFF98F-06BC-4D6E-B667-4B123132F755}" type="presParOf" srcId="{A331B33E-2286-4FD9-9CCC-123FE735AA58}" destId="{19213D36-F026-41AC-B36B-D06E6BDF940E}" srcOrd="2" destOrd="0" presId="urn:microsoft.com/office/officeart/2018/2/layout/IconVerticalSolidList"/>
    <dgm:cxn modelId="{1A9254FE-1E5E-477F-9B6D-778788AF1499}" type="presParOf" srcId="{A331B33E-2286-4FD9-9CCC-123FE735AA58}" destId="{4EC86FF6-F6D4-49D1-9E24-EA478FBCFF7D}" srcOrd="3" destOrd="0" presId="urn:microsoft.com/office/officeart/2018/2/layout/IconVerticalSolidList"/>
    <dgm:cxn modelId="{0BD5BCC5-ED51-4FCB-B505-9DFF99165868}" type="presParOf" srcId="{886A84B7-1FBC-4ABF-89AD-9D36E0D29E3F}" destId="{CA5DCFC7-81D3-4348-80C3-4FDA3F82BFCF}" srcOrd="1" destOrd="0" presId="urn:microsoft.com/office/officeart/2018/2/layout/IconVerticalSolidList"/>
    <dgm:cxn modelId="{BCF169B4-2B6C-42F1-BA88-C0A0A56FB295}" type="presParOf" srcId="{886A84B7-1FBC-4ABF-89AD-9D36E0D29E3F}" destId="{00B16C5C-3053-4FC9-9D40-FC7C1553D2D0}" srcOrd="2" destOrd="0" presId="urn:microsoft.com/office/officeart/2018/2/layout/IconVerticalSolidList"/>
    <dgm:cxn modelId="{0F11B63C-4317-463C-9E37-038DEB67784E}" type="presParOf" srcId="{00B16C5C-3053-4FC9-9D40-FC7C1553D2D0}" destId="{49D27EB5-7D08-489A-91F6-74DFCA092D8C}" srcOrd="0" destOrd="0" presId="urn:microsoft.com/office/officeart/2018/2/layout/IconVerticalSolidList"/>
    <dgm:cxn modelId="{910E5DBC-F675-4EC7-B107-D807844B3FCB}" type="presParOf" srcId="{00B16C5C-3053-4FC9-9D40-FC7C1553D2D0}" destId="{25FCB194-6DAF-4412-811E-51207EECBBBF}" srcOrd="1" destOrd="0" presId="urn:microsoft.com/office/officeart/2018/2/layout/IconVerticalSolidList"/>
    <dgm:cxn modelId="{FC868B65-36C7-435B-B05F-A635A9466742}" type="presParOf" srcId="{00B16C5C-3053-4FC9-9D40-FC7C1553D2D0}" destId="{BB82A668-0445-40B2-B543-F2496EA0D1BE}" srcOrd="2" destOrd="0" presId="urn:microsoft.com/office/officeart/2018/2/layout/IconVerticalSolidList"/>
    <dgm:cxn modelId="{DC6CC1E9-2B8C-48CE-9AD9-1AEE9DBC1233}" type="presParOf" srcId="{00B16C5C-3053-4FC9-9D40-FC7C1553D2D0}" destId="{C9FFC72C-4E1E-4D88-AE6F-A927DC23B1C7}" srcOrd="3" destOrd="0" presId="urn:microsoft.com/office/officeart/2018/2/layout/IconVerticalSolidList"/>
    <dgm:cxn modelId="{0B8B17E8-04B1-4D4D-A863-1AA5EE773BD1}" type="presParOf" srcId="{886A84B7-1FBC-4ABF-89AD-9D36E0D29E3F}" destId="{4657D5FF-3E85-40D7-9B23-B56C772D2978}" srcOrd="3" destOrd="0" presId="urn:microsoft.com/office/officeart/2018/2/layout/IconVerticalSolidList"/>
    <dgm:cxn modelId="{A7A4902A-55C0-41FF-A1FE-B8CF61AE9ABE}" type="presParOf" srcId="{886A84B7-1FBC-4ABF-89AD-9D36E0D29E3F}" destId="{B1C2846E-D5A1-42F9-AED6-1AF442690628}" srcOrd="4" destOrd="0" presId="urn:microsoft.com/office/officeart/2018/2/layout/IconVerticalSolidList"/>
    <dgm:cxn modelId="{BB6A808B-A21F-43FC-9BFE-1020AA0FD7AF}" type="presParOf" srcId="{B1C2846E-D5A1-42F9-AED6-1AF442690628}" destId="{F2FA0A6A-312B-4617-B689-7486B334C37A}" srcOrd="0" destOrd="0" presId="urn:microsoft.com/office/officeart/2018/2/layout/IconVerticalSolidList"/>
    <dgm:cxn modelId="{19DF65B5-C1C7-4B77-AE1F-7CC48D0932D5}" type="presParOf" srcId="{B1C2846E-D5A1-42F9-AED6-1AF442690628}" destId="{A54EAD1D-1298-47B9-9175-E5E04BED3B93}" srcOrd="1" destOrd="0" presId="urn:microsoft.com/office/officeart/2018/2/layout/IconVerticalSolidList"/>
    <dgm:cxn modelId="{065ECC22-6A3D-4E8B-BBD8-FAC37ED55280}" type="presParOf" srcId="{B1C2846E-D5A1-42F9-AED6-1AF442690628}" destId="{EAA13550-A34E-4E30-9658-9B1A3ADEC5C9}" srcOrd="2" destOrd="0" presId="urn:microsoft.com/office/officeart/2018/2/layout/IconVerticalSolidList"/>
    <dgm:cxn modelId="{F04B59AE-2237-4078-9A02-60AFB21250D7}" type="presParOf" srcId="{B1C2846E-D5A1-42F9-AED6-1AF442690628}" destId="{787A9344-4E26-45E2-A5BD-3CA4283CA7F5}" srcOrd="3" destOrd="0" presId="urn:microsoft.com/office/officeart/2018/2/layout/IconVerticalSolidList"/>
    <dgm:cxn modelId="{3D7E1310-FA40-4C70-8BCB-324C38C85A04}" type="presParOf" srcId="{886A84B7-1FBC-4ABF-89AD-9D36E0D29E3F}" destId="{EA649CB3-E68B-407D-AD3D-E23BF640893A}" srcOrd="5" destOrd="0" presId="urn:microsoft.com/office/officeart/2018/2/layout/IconVerticalSolidList"/>
    <dgm:cxn modelId="{35EFD7A7-9724-4357-8003-1572A91C0F22}" type="presParOf" srcId="{886A84B7-1FBC-4ABF-89AD-9D36E0D29E3F}" destId="{4D573182-6FEF-45A2-8140-130463920542}" srcOrd="6" destOrd="0" presId="urn:microsoft.com/office/officeart/2018/2/layout/IconVerticalSolidList"/>
    <dgm:cxn modelId="{B6F560C7-928D-4BCD-AC85-B413AE621852}" type="presParOf" srcId="{4D573182-6FEF-45A2-8140-130463920542}" destId="{FB9BC9FB-831C-4846-B823-84794FAA321C}" srcOrd="0" destOrd="0" presId="urn:microsoft.com/office/officeart/2018/2/layout/IconVerticalSolidList"/>
    <dgm:cxn modelId="{91EEDA6F-C2AD-44E1-883E-E4545B337623}" type="presParOf" srcId="{4D573182-6FEF-45A2-8140-130463920542}" destId="{62A5DF66-A2E7-4B66-A748-4A1B0C7EDC34}" srcOrd="1" destOrd="0" presId="urn:microsoft.com/office/officeart/2018/2/layout/IconVerticalSolidList"/>
    <dgm:cxn modelId="{71E793AA-47BC-4D6F-99B9-364D51CD21D2}" type="presParOf" srcId="{4D573182-6FEF-45A2-8140-130463920542}" destId="{293F7F70-D93D-4CF9-BBE7-BD9B9FB8A452}" srcOrd="2" destOrd="0" presId="urn:microsoft.com/office/officeart/2018/2/layout/IconVerticalSolidList"/>
    <dgm:cxn modelId="{F55D9968-1D5C-4D50-9749-BD837A5A4F52}" type="presParOf" srcId="{4D573182-6FEF-45A2-8140-130463920542}" destId="{15E25771-1A2A-49F7-8C8F-5EC0484EF723}" srcOrd="3" destOrd="0" presId="urn:microsoft.com/office/officeart/2018/2/layout/IconVerticalSolidList"/>
    <dgm:cxn modelId="{3CAD129D-3FEC-4C1D-B442-E6D5F59CA658}" type="presParOf" srcId="{4D573182-6FEF-45A2-8140-130463920542}" destId="{BB1F21E8-F30F-4BAA-914D-BC86E3AADA5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3CE63D-34AF-4E51-BA0E-675EA49C72C2}">
      <dsp:nvSpPr>
        <dsp:cNvPr id="0" name=""/>
        <dsp:cNvSpPr/>
      </dsp:nvSpPr>
      <dsp:spPr>
        <a:xfrm>
          <a:off x="0" y="39687"/>
          <a:ext cx="3286125" cy="1971675"/>
        </a:xfrm>
        <a:prstGeom prst="roundRect">
          <a:avLst/>
        </a:prstGeom>
        <a:solidFill>
          <a:schemeClr val="accent4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MPEG has created, and is still producing, media standards that enable </a:t>
          </a:r>
          <a:r>
            <a:rPr lang="en-GB" sz="2000" b="1" kern="1200"/>
            <a:t>huge markets to flourish</a:t>
          </a:r>
          <a:endParaRPr lang="en-US" sz="2000" kern="1200"/>
        </a:p>
      </dsp:txBody>
      <dsp:txXfrm>
        <a:off x="96249" y="135936"/>
        <a:ext cx="3093627" cy="1779177"/>
      </dsp:txXfrm>
    </dsp:sp>
    <dsp:sp modelId="{E1616A0F-C0A6-469B-9CBA-9D7B2C01BF91}">
      <dsp:nvSpPr>
        <dsp:cNvPr id="0" name=""/>
        <dsp:cNvSpPr/>
      </dsp:nvSpPr>
      <dsp:spPr>
        <a:xfrm>
          <a:off x="3614737" y="39687"/>
          <a:ext cx="3286125" cy="1971675"/>
        </a:xfrm>
        <a:prstGeom prst="roundRect">
          <a:avLst/>
        </a:prstGeom>
        <a:solidFill>
          <a:schemeClr val="accent4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MPEG works on </a:t>
          </a:r>
          <a:r>
            <a:rPr lang="en-GB" sz="2000" b="1" kern="1200"/>
            <a:t>requirements from industry</a:t>
          </a:r>
          <a:endParaRPr lang="en-US" sz="2000" kern="1200"/>
        </a:p>
      </dsp:txBody>
      <dsp:txXfrm>
        <a:off x="3710986" y="135936"/>
        <a:ext cx="3093627" cy="1779177"/>
      </dsp:txXfrm>
    </dsp:sp>
    <dsp:sp modelId="{9DABAD95-0E37-4170-B81F-4E87EBDC2691}">
      <dsp:nvSpPr>
        <dsp:cNvPr id="0" name=""/>
        <dsp:cNvSpPr/>
      </dsp:nvSpPr>
      <dsp:spPr>
        <a:xfrm>
          <a:off x="7229475" y="39687"/>
          <a:ext cx="3286125" cy="1971675"/>
        </a:xfrm>
        <a:prstGeom prst="roundRect">
          <a:avLst/>
        </a:prstGeom>
        <a:solidFill>
          <a:schemeClr val="accent4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Many industries are represented in MPEG, but not all of </a:t>
          </a:r>
          <a:r>
            <a:rPr lang="en-GB" sz="2000" b="1" kern="1200" dirty="0"/>
            <a:t>MPEG’s customers </a:t>
          </a:r>
          <a:r>
            <a:rPr lang="en-GB" sz="2000" kern="1200" dirty="0"/>
            <a:t>can or need to participate in the process</a:t>
          </a:r>
          <a:endParaRPr lang="en-US" sz="2000" kern="1200" dirty="0"/>
        </a:p>
      </dsp:txBody>
      <dsp:txXfrm>
        <a:off x="7325724" y="135936"/>
        <a:ext cx="3093627" cy="1779177"/>
      </dsp:txXfrm>
    </dsp:sp>
    <dsp:sp modelId="{8FD9EFFC-DD31-40FE-8061-FCB939BB588E}">
      <dsp:nvSpPr>
        <dsp:cNvPr id="0" name=""/>
        <dsp:cNvSpPr/>
      </dsp:nvSpPr>
      <dsp:spPr>
        <a:xfrm>
          <a:off x="1807368" y="2339975"/>
          <a:ext cx="3286125" cy="1971675"/>
        </a:xfrm>
        <a:prstGeom prst="roundRect">
          <a:avLst/>
        </a:prstGeom>
        <a:solidFill>
          <a:schemeClr val="accent4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MPEG wants to inform its customers about its </a:t>
          </a:r>
          <a:r>
            <a:rPr lang="en-GB" sz="2000" b="1" kern="1200"/>
            <a:t>long-term</a:t>
          </a:r>
          <a:r>
            <a:rPr lang="en-GB" sz="2000" kern="1200"/>
            <a:t> </a:t>
          </a:r>
          <a:r>
            <a:rPr lang="en-GB" sz="2000" b="1" kern="1200"/>
            <a:t>plans</a:t>
          </a:r>
          <a:r>
            <a:rPr lang="en-GB" sz="2000" kern="1200"/>
            <a:t> </a:t>
          </a:r>
          <a:br>
            <a:rPr lang="en-GB" sz="2000" kern="1200"/>
          </a:br>
          <a:r>
            <a:rPr lang="en-GB" sz="2000" kern="1200"/>
            <a:t>(~ 5 years out)</a:t>
          </a:r>
          <a:endParaRPr lang="en-US" sz="2000" kern="1200"/>
        </a:p>
      </dsp:txBody>
      <dsp:txXfrm>
        <a:off x="1903617" y="2436224"/>
        <a:ext cx="3093627" cy="1779177"/>
      </dsp:txXfrm>
    </dsp:sp>
    <dsp:sp modelId="{390E0B53-6322-44AC-81F3-3CC411702743}">
      <dsp:nvSpPr>
        <dsp:cNvPr id="0" name=""/>
        <dsp:cNvSpPr/>
      </dsp:nvSpPr>
      <dsp:spPr>
        <a:xfrm>
          <a:off x="5422106" y="2339975"/>
          <a:ext cx="3286125" cy="1971675"/>
        </a:xfrm>
        <a:prstGeom prst="roundRect">
          <a:avLst/>
        </a:prstGeom>
        <a:solidFill>
          <a:schemeClr val="accent4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/>
            <a:t>MPEG collects feedback and requirements </a:t>
          </a:r>
          <a:r>
            <a:rPr lang="en-GB" sz="2000" kern="1200"/>
            <a:t>from these customers</a:t>
          </a:r>
          <a:endParaRPr lang="en-US" sz="2000" kern="1200"/>
        </a:p>
      </dsp:txBody>
      <dsp:txXfrm>
        <a:off x="5518355" y="2436224"/>
        <a:ext cx="3093627" cy="17791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00AA2-2FA6-4669-84A2-E48D20601C19}">
      <dsp:nvSpPr>
        <dsp:cNvPr id="0" name=""/>
        <dsp:cNvSpPr/>
      </dsp:nvSpPr>
      <dsp:spPr>
        <a:xfrm>
          <a:off x="0" y="5001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AC821-8DC1-412A-9714-5679BA96207C}">
      <dsp:nvSpPr>
        <dsp:cNvPr id="0" name=""/>
        <dsp:cNvSpPr/>
      </dsp:nvSpPr>
      <dsp:spPr>
        <a:xfrm>
          <a:off x="352096" y="266890"/>
          <a:ext cx="640174" cy="640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86FF6-F6D4-49D1-9E24-EA478FBCFF7D}">
      <dsp:nvSpPr>
        <dsp:cNvPr id="0" name=""/>
        <dsp:cNvSpPr/>
      </dsp:nvSpPr>
      <dsp:spPr>
        <a:xfrm>
          <a:off x="1344366" y="5001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Winner of 10 Emmy Awards </a:t>
          </a:r>
        </a:p>
      </dsp:txBody>
      <dsp:txXfrm>
        <a:off x="1344366" y="5001"/>
        <a:ext cx="4966469" cy="1163953"/>
      </dsp:txXfrm>
    </dsp:sp>
    <dsp:sp modelId="{49D27EB5-7D08-489A-91F6-74DFCA092D8C}">
      <dsp:nvSpPr>
        <dsp:cNvPr id="0" name=""/>
        <dsp:cNvSpPr/>
      </dsp:nvSpPr>
      <dsp:spPr>
        <a:xfrm>
          <a:off x="0" y="1459943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CB194-6DAF-4412-811E-51207EECBBBF}">
      <dsp:nvSpPr>
        <dsp:cNvPr id="0" name=""/>
        <dsp:cNvSpPr/>
      </dsp:nvSpPr>
      <dsp:spPr>
        <a:xfrm>
          <a:off x="352096" y="1721833"/>
          <a:ext cx="640174" cy="64017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FFC72C-4E1E-4D88-AE6F-A927DC23B1C7}">
      <dsp:nvSpPr>
        <dsp:cNvPr id="0" name=""/>
        <dsp:cNvSpPr/>
      </dsp:nvSpPr>
      <dsp:spPr>
        <a:xfrm>
          <a:off x="1344366" y="1459943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Organized under ISO/IEC JTC1/SC29 </a:t>
          </a:r>
        </a:p>
      </dsp:txBody>
      <dsp:txXfrm>
        <a:off x="1344366" y="1459943"/>
        <a:ext cx="4966469" cy="1163953"/>
      </dsp:txXfrm>
    </dsp:sp>
    <dsp:sp modelId="{F2FA0A6A-312B-4617-B689-7486B334C37A}">
      <dsp:nvSpPr>
        <dsp:cNvPr id="0" name=""/>
        <dsp:cNvSpPr/>
      </dsp:nvSpPr>
      <dsp:spPr>
        <a:xfrm>
          <a:off x="0" y="2914885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4EAD1D-1298-47B9-9175-E5E04BED3B93}">
      <dsp:nvSpPr>
        <dsp:cNvPr id="0" name=""/>
        <dsp:cNvSpPr/>
      </dsp:nvSpPr>
      <dsp:spPr>
        <a:xfrm>
          <a:off x="352096" y="3176775"/>
          <a:ext cx="640174" cy="640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A9344-4E26-45E2-A5BD-3CA4283CA7F5}">
      <dsp:nvSpPr>
        <dsp:cNvPr id="0" name=""/>
        <dsp:cNvSpPr/>
      </dsp:nvSpPr>
      <dsp:spPr>
        <a:xfrm>
          <a:off x="1344366" y="2914885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Develops International Standards</a:t>
          </a:r>
        </a:p>
      </dsp:txBody>
      <dsp:txXfrm>
        <a:off x="1344366" y="2914885"/>
        <a:ext cx="4966469" cy="1163953"/>
      </dsp:txXfrm>
    </dsp:sp>
    <dsp:sp modelId="{FB9BC9FB-831C-4846-B823-84794FAA321C}">
      <dsp:nvSpPr>
        <dsp:cNvPr id="0" name=""/>
        <dsp:cNvSpPr/>
      </dsp:nvSpPr>
      <dsp:spPr>
        <a:xfrm>
          <a:off x="0" y="4369828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5DF66-A2E7-4B66-A748-4A1B0C7EDC34}">
      <dsp:nvSpPr>
        <dsp:cNvPr id="0" name=""/>
        <dsp:cNvSpPr/>
      </dsp:nvSpPr>
      <dsp:spPr>
        <a:xfrm>
          <a:off x="352096" y="4631717"/>
          <a:ext cx="640174" cy="64017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25771-1A2A-49F7-8C8F-5EC0484EF723}">
      <dsp:nvSpPr>
        <dsp:cNvPr id="0" name=""/>
        <dsp:cNvSpPr/>
      </dsp:nvSpPr>
      <dsp:spPr>
        <a:xfrm>
          <a:off x="1344366" y="4369828"/>
          <a:ext cx="2840467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Forms basis of services &amp; applications</a:t>
          </a:r>
        </a:p>
      </dsp:txBody>
      <dsp:txXfrm>
        <a:off x="1344366" y="4369828"/>
        <a:ext cx="2840467" cy="1163953"/>
      </dsp:txXfrm>
    </dsp:sp>
    <dsp:sp modelId="{BB1F21E8-F30F-4BAA-914D-BC86E3AADA55}">
      <dsp:nvSpPr>
        <dsp:cNvPr id="0" name=""/>
        <dsp:cNvSpPr/>
      </dsp:nvSpPr>
      <dsp:spPr>
        <a:xfrm>
          <a:off x="4184834" y="4369828"/>
          <a:ext cx="2126001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coding of images, audio, moving pictures</a:t>
          </a:r>
          <a:r>
            <a:rPr lang="en-CA" sz="1100" kern="1200"/>
            <a:t> and some other types of digital data (such as genomics)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/>
            <a:t>digital information support for media technology in systems. </a:t>
          </a:r>
          <a:endParaRPr lang="en-US" sz="1100" kern="1200"/>
        </a:p>
      </dsp:txBody>
      <dsp:txXfrm>
        <a:off x="4184834" y="4369828"/>
        <a:ext cx="2126001" cy="1163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18/10/2025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47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7DA2CF-B2C2-E425-A679-DCBD3CFF18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1AB42A-1CF7-6651-7F9F-06836EE803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5D6B84-1A3E-5FC2-16AC-8848E35BE8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DAFF12-1BAD-3C1F-2130-C8C47C2021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851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1010AB-3D9E-EB1D-DF2F-FA2016AA51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282D40-6BB2-8D65-CC46-1BB50349F4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CF370E9-44F5-14B6-7CA9-A9F37E0C55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6D99D5-41F6-7826-DC95-3E29C1CAC5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213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1817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35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D7E51-A0D9-1F33-CE4A-052CDC8B8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8167CE5-C169-87A5-0E86-50BBA4FC72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0F91BCB-91E0-1C99-4735-ACB376D883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56610E-A8F5-2909-EAC9-2210F51ADE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825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A blue and white logo&#10;&#10;AI-generated content may be incorrect.">
            <a:extLst>
              <a:ext uri="{FF2B5EF4-FFF2-40B4-BE49-F238E27FC236}">
                <a16:creationId xmlns:a16="http://schemas.microsoft.com/office/drawing/2014/main" id="{EE6E8C3C-0D2F-155D-B6AF-CCECCAEB41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DADC01-B09D-B22F-7E33-5936C8A8DF7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178298" y="2863272"/>
            <a:ext cx="9144000" cy="1081833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 dirty="0"/>
              <a:t>Title Goes Here</a:t>
            </a:r>
            <a:endParaRPr lang="fr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FC7F38-CB5A-8BEE-1D7B-CE123CD54F0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178298" y="4186262"/>
            <a:ext cx="8149087" cy="810194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 Text goes 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1379271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blue and white object&#10;&#10;AI-generated content may be incorrect.">
            <a:extLst>
              <a:ext uri="{FF2B5EF4-FFF2-40B4-BE49-F238E27FC236}">
                <a16:creationId xmlns:a16="http://schemas.microsoft.com/office/drawing/2014/main" id="{E848F00F-E3D4-769B-B628-1A1F2E74DB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514DC5-4E2E-AF6A-B59E-CCACCCF2A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7218"/>
            <a:ext cx="10515600" cy="108346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B37769-3B82-CD9C-0A8B-4915D345D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F6EB145-DA94-8E3B-9ABA-ACF0EC3A9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10/18/25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C8134A9-D899-2510-0299-D7B2E8679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043053B-F203-2A9F-2A48-559568242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85069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-up of a blue and white object&#10;&#10;AI-generated content may be incorrect.">
            <a:extLst>
              <a:ext uri="{FF2B5EF4-FFF2-40B4-BE49-F238E27FC236}">
                <a16:creationId xmlns:a16="http://schemas.microsoft.com/office/drawing/2014/main" id="{71970E6C-ECD2-1920-E515-77F7D884D8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23A58D-DBD9-D310-5A0D-4D85D783D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AC5A4C-6307-F135-A95A-CB8F275F5D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5BCE0-340E-F753-D3EF-FF31F8034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10/18/25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0429F-DE43-0374-393E-CBF23698A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8F720-DBF7-6359-D647-424F2D8CE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502999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-up of a blue and white object&#10;&#10;AI-generated content may be incorrect.">
            <a:extLst>
              <a:ext uri="{FF2B5EF4-FFF2-40B4-BE49-F238E27FC236}">
                <a16:creationId xmlns:a16="http://schemas.microsoft.com/office/drawing/2014/main" id="{69665DFC-0E61-C006-A1EB-751C4A9727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D0A2BA-44B8-3AAC-1363-25BCD683C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833D4-CD44-40D5-F4C9-5A3E34D8FF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EBFFB6-D9D3-7551-EE67-5D77D258DB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962034-02D7-9444-8A12-015E5095D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10/18/25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EB9C24-4522-EFEA-0DB1-008546172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E17A76-687F-E6FA-C143-215F6CBF0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427449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blue and white object&#10;&#10;AI-generated content may be incorrect.">
            <a:extLst>
              <a:ext uri="{FF2B5EF4-FFF2-40B4-BE49-F238E27FC236}">
                <a16:creationId xmlns:a16="http://schemas.microsoft.com/office/drawing/2014/main" id="{C4C62B82-0589-CA42-272C-9C4454D701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091" b="88687"/>
          <a:stretch/>
        </p:blipFill>
        <p:spPr>
          <a:xfrm>
            <a:off x="0" y="0"/>
            <a:ext cx="1939636" cy="77585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7BBCBD-7A4F-3DCD-EEDF-E6833FCE3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6D291E-C657-928A-C59B-5638ABBC3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F1133-3259-4C45-BABA-5B62D9C6F78D}" type="datetimeFigureOut">
              <a:rPr lang="en-US" smtClean="0"/>
              <a:t>10/18/25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6D6B8F-E457-11BC-75DB-235CEB3E3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B5822-8BDC-283E-0146-7113F29AC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45690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blue and white object&#10;&#10;AI-generated content may be incorrect.">
            <a:extLst>
              <a:ext uri="{FF2B5EF4-FFF2-40B4-BE49-F238E27FC236}">
                <a16:creationId xmlns:a16="http://schemas.microsoft.com/office/drawing/2014/main" id="{82A4E648-2D01-C48A-105F-AFE7325DFB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091" b="88687"/>
          <a:stretch/>
        </p:blipFill>
        <p:spPr>
          <a:xfrm>
            <a:off x="0" y="0"/>
            <a:ext cx="1939636" cy="77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703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BAEF83-FE38-4129-9AE2-B47A11036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fr-F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3D4EED-D9FC-CDD2-A12B-3C4BEDFD29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0BDA4-ABAA-0EB3-8F45-1F06C63270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10202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10/18/25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887BB3-5B57-BCBB-FD11-6CDA3DF294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35677" y="6356350"/>
            <a:ext cx="87046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BB2DE-CBFD-2CDD-60C3-A2B2530E53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41230" y="6356350"/>
            <a:ext cx="6125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238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emf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13" Type="http://schemas.openxmlformats.org/officeDocument/2006/relationships/image" Target="../media/image22.jpg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12" Type="http://schemas.openxmlformats.org/officeDocument/2006/relationships/image" Target="../media/image2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g"/><Relationship Id="rId11" Type="http://schemas.openxmlformats.org/officeDocument/2006/relationships/image" Target="../media/image20.jpg"/><Relationship Id="rId5" Type="http://schemas.openxmlformats.org/officeDocument/2006/relationships/image" Target="../media/image14.jpg"/><Relationship Id="rId10" Type="http://schemas.openxmlformats.org/officeDocument/2006/relationships/image" Target="../media/image19.jpg"/><Relationship Id="rId4" Type="http://schemas.openxmlformats.org/officeDocument/2006/relationships/image" Target="../media/image13.jpeg"/><Relationship Id="rId9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2164080" y="2802644"/>
            <a:ext cx="9558130" cy="1394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14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N00481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				</a:t>
            </a:r>
            <a:r>
              <a:rPr lang="en-GB" altLang="zh-CN" sz="14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Geneva</a:t>
            </a: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, CH – </a:t>
            </a:r>
            <a:r>
              <a:rPr lang="en-GB" altLang="zh-CN" sz="1400" b="1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October</a:t>
            </a: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 2025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86394D-8A0A-885C-BD96-9A4D48428B6B}"/>
              </a:ext>
            </a:extLst>
          </p:cNvPr>
          <p:cNvSpPr txBox="1"/>
          <p:nvPr/>
        </p:nvSpPr>
        <p:spPr>
          <a:xfrm>
            <a:off x="101600" y="41091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FI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6DC575B-9F45-F5EF-2E5C-9A646FC5B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186976"/>
              </p:ext>
            </p:extLst>
          </p:nvPr>
        </p:nvGraphicFramePr>
        <p:xfrm>
          <a:off x="1820753" y="4284454"/>
          <a:ext cx="9213007" cy="121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4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68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16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151 meeting (extended PPT)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25810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6053" y="4841542"/>
            <a:ext cx="1998902" cy="1927068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MPEG-1,2,4,5,CD,G,H,I</a:t>
            </a:r>
          </a:p>
        </p:txBody>
      </p:sp>
      <p:sp>
        <p:nvSpPr>
          <p:cNvPr id="5" name="Oval 4"/>
          <p:cNvSpPr/>
          <p:nvPr/>
        </p:nvSpPr>
        <p:spPr>
          <a:xfrm>
            <a:off x="1617713" y="4259606"/>
            <a:ext cx="1998902" cy="192706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061554" y="3775119"/>
            <a:ext cx="1998902" cy="1927068"/>
          </a:xfrm>
          <a:prstGeom prst="ellipse">
            <a:avLst/>
          </a:prstGeom>
          <a:solidFill>
            <a:srgbClr val="0274B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4478369" y="3154910"/>
            <a:ext cx="1998902" cy="192706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5943650" y="2569137"/>
            <a:ext cx="1998902" cy="1927068"/>
          </a:xfrm>
          <a:prstGeom prst="ellipse">
            <a:avLst/>
          </a:prstGeom>
          <a:solidFill>
            <a:srgbClr val="0274B3"/>
          </a:solidFill>
          <a:ln>
            <a:solidFill>
              <a:schemeClr val="tx2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CICP, DASH</a:t>
            </a:r>
          </a:p>
          <a:p>
            <a:pPr algn="ctr"/>
            <a:r>
              <a:rPr lang="en-US" sz="2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7473644" y="1986145"/>
            <a:ext cx="1998902" cy="1927068"/>
          </a:xfrm>
          <a:prstGeom prst="ellipse">
            <a:avLst/>
          </a:prstGeom>
          <a:solidFill>
            <a:schemeClr val="accent1"/>
          </a:solidFill>
          <a:ln>
            <a:solidFill>
              <a:schemeClr val="tx2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8938925" y="1501932"/>
            <a:ext cx="1998902" cy="1927068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6053" y="702857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1"/>
                </a:solidFill>
              </a:rPr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503" y="3159024"/>
            <a:ext cx="19339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Compression </a:t>
            </a:r>
            <a:br>
              <a:rPr lang="en-US" b="1" dirty="0"/>
            </a:br>
            <a:r>
              <a:rPr lang="en-US" b="1" dirty="0"/>
              <a:t>of media, </a:t>
            </a:r>
          </a:p>
          <a:p>
            <a:pPr algn="ctr"/>
            <a:r>
              <a:rPr lang="en-US" b="1" dirty="0"/>
              <a:t>genomes and </a:t>
            </a:r>
          </a:p>
          <a:p>
            <a:pPr algn="ctr"/>
            <a:r>
              <a:rPr lang="en-US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030499" y="4359353"/>
            <a:ext cx="45005" cy="482189"/>
          </a:xfrm>
          <a:prstGeom prst="straightConnector1">
            <a:avLst/>
          </a:prstGeom>
          <a:ln w="57150">
            <a:solidFill>
              <a:srgbClr val="00B0F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69070" y="5805076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253380" y="2074181"/>
            <a:ext cx="26938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b="1"/>
            </a:lvl1pPr>
          </a:lstStyle>
          <a:p>
            <a:r>
              <a:rPr lang="en-US" dirty="0"/>
              <a:t>Technologies for content </a:t>
            </a:r>
            <a:br>
              <a:rPr lang="en-US" dirty="0"/>
            </a:br>
            <a:r>
              <a:rPr lang="en-US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3600329" y="2997511"/>
            <a:ext cx="460676" cy="777608"/>
          </a:xfrm>
          <a:prstGeom prst="straightConnector1">
            <a:avLst/>
          </a:prstGeom>
          <a:ln w="57150">
            <a:solidFill>
              <a:srgbClr val="00B0F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854965" y="5482534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1"/>
            <a:endCxn id="7" idx="5"/>
          </p:cNvCxnSpPr>
          <p:nvPr/>
        </p:nvCxnSpPr>
        <p:spPr>
          <a:xfrm flipH="1" flipV="1">
            <a:off x="6184539" y="4799765"/>
            <a:ext cx="670426" cy="1144434"/>
          </a:xfrm>
          <a:prstGeom prst="straightConnector1">
            <a:avLst/>
          </a:prstGeom>
          <a:ln w="57150">
            <a:solidFill>
              <a:srgbClr val="00B0F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323883" y="5904461"/>
            <a:ext cx="745187" cy="362280"/>
          </a:xfrm>
          <a:prstGeom prst="straightConnector1">
            <a:avLst/>
          </a:prstGeom>
          <a:ln w="57150">
            <a:solidFill>
              <a:srgbClr val="00B0F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8290912" y="4538715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033995" y="792182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938376" y="4138750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766376" y="1715512"/>
            <a:ext cx="0" cy="552846"/>
          </a:xfrm>
          <a:prstGeom prst="straightConnector1">
            <a:avLst/>
          </a:prstGeom>
          <a:ln w="57150">
            <a:solidFill>
              <a:srgbClr val="00B0F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  <a:stCxn id="34" idx="1"/>
            <a:endCxn id="8" idx="5"/>
          </p:cNvCxnSpPr>
          <p:nvPr/>
        </p:nvCxnSpPr>
        <p:spPr>
          <a:xfrm flipH="1" flipV="1">
            <a:off x="7649820" y="4213992"/>
            <a:ext cx="641092" cy="647889"/>
          </a:xfrm>
          <a:prstGeom prst="straightConnector1">
            <a:avLst/>
          </a:prstGeom>
          <a:ln w="57150">
            <a:solidFill>
              <a:srgbClr val="00B0F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9938376" y="3429000"/>
            <a:ext cx="671017" cy="709750"/>
          </a:xfrm>
          <a:prstGeom prst="straightConnector1">
            <a:avLst/>
          </a:prstGeom>
          <a:ln w="57150">
            <a:solidFill>
              <a:srgbClr val="00B0F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E56D9478-0486-57E7-C866-89EB00F8DA53}"/>
              </a:ext>
            </a:extLst>
          </p:cNvPr>
          <p:cNvSpPr/>
          <p:nvPr/>
        </p:nvSpPr>
        <p:spPr>
          <a:xfrm>
            <a:off x="10253919" y="792182"/>
            <a:ext cx="1998902" cy="192706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MPEG - AI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03CB438-9F85-7B33-60C9-579B4E45591D}"/>
              </a:ext>
            </a:extLst>
          </p:cNvPr>
          <p:cNvSpPr txBox="1"/>
          <p:nvPr/>
        </p:nvSpPr>
        <p:spPr>
          <a:xfrm>
            <a:off x="8937083" y="396507"/>
            <a:ext cx="1975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AI for multimedia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B47EA19-F11F-9FD3-ECFE-A454FEF2AEB5}"/>
              </a:ext>
            </a:extLst>
          </p:cNvPr>
          <p:cNvCxnSpPr>
            <a:cxnSpLocks/>
          </p:cNvCxnSpPr>
          <p:nvPr/>
        </p:nvCxnSpPr>
        <p:spPr>
          <a:xfrm>
            <a:off x="9924691" y="771193"/>
            <a:ext cx="528281" cy="382465"/>
          </a:xfrm>
          <a:prstGeom prst="straightConnector1">
            <a:avLst/>
          </a:prstGeom>
          <a:ln w="57150">
            <a:solidFill>
              <a:srgbClr val="00B0F0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05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/>
              <a:t>Introduction of what and who MPEG is</a:t>
            </a:r>
          </a:p>
          <a:p>
            <a:r>
              <a:rPr lang="en-GB" dirty="0"/>
              <a:t>Outline of MPEG’s most important standards</a:t>
            </a:r>
          </a:p>
          <a:p>
            <a:r>
              <a:rPr lang="en-GB" dirty="0"/>
              <a:t>An overview of MPEG’s areas of activity</a:t>
            </a:r>
          </a:p>
          <a:p>
            <a:r>
              <a:rPr lang="en-GB" dirty="0"/>
              <a:t>An overview of MPEG’s standards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15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3F14E71-2B47-ED4A-87D1-DF79DCCCDA49}"/>
              </a:ext>
            </a:extLst>
          </p:cNvPr>
          <p:cNvCxnSpPr>
            <a:cxnSpLocks/>
          </p:cNvCxnSpPr>
          <p:nvPr/>
        </p:nvCxnSpPr>
        <p:spPr>
          <a:xfrm>
            <a:off x="10754577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7A72CE1-E4A4-B946-B466-7737D3431972}"/>
              </a:ext>
            </a:extLst>
          </p:cNvPr>
          <p:cNvCxnSpPr>
            <a:cxnSpLocks/>
          </p:cNvCxnSpPr>
          <p:nvPr/>
        </p:nvCxnSpPr>
        <p:spPr>
          <a:xfrm>
            <a:off x="9518895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0813F8B-977F-0B42-B932-F0831A0022D8}"/>
              </a:ext>
            </a:extLst>
          </p:cNvPr>
          <p:cNvCxnSpPr>
            <a:cxnSpLocks/>
          </p:cNvCxnSpPr>
          <p:nvPr/>
        </p:nvCxnSpPr>
        <p:spPr>
          <a:xfrm>
            <a:off x="8246144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2B1A28D-CE5C-8E4B-B7F4-585474B5EBB7}"/>
              </a:ext>
            </a:extLst>
          </p:cNvPr>
          <p:cNvCxnSpPr>
            <a:cxnSpLocks/>
          </p:cNvCxnSpPr>
          <p:nvPr/>
        </p:nvCxnSpPr>
        <p:spPr>
          <a:xfrm>
            <a:off x="683747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AE425D7-5EB6-994D-B91B-06833A881AB9}"/>
              </a:ext>
            </a:extLst>
          </p:cNvPr>
          <p:cNvCxnSpPr>
            <a:cxnSpLocks/>
          </p:cNvCxnSpPr>
          <p:nvPr/>
        </p:nvCxnSpPr>
        <p:spPr>
          <a:xfrm>
            <a:off x="1589956" y="109980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6902162-5877-D948-A332-F9BF5438FFE4}"/>
              </a:ext>
            </a:extLst>
          </p:cNvPr>
          <p:cNvCxnSpPr>
            <a:cxnSpLocks/>
          </p:cNvCxnSpPr>
          <p:nvPr/>
        </p:nvCxnSpPr>
        <p:spPr>
          <a:xfrm>
            <a:off x="426726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67AD1C9-CFF2-6D48-825B-E2F25617F252}"/>
              </a:ext>
            </a:extLst>
          </p:cNvPr>
          <p:cNvCxnSpPr>
            <a:cxnSpLocks/>
          </p:cNvCxnSpPr>
          <p:nvPr/>
        </p:nvCxnSpPr>
        <p:spPr>
          <a:xfrm>
            <a:off x="2932725" y="110805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9"/>
          <p:cNvSpPr txBox="1"/>
          <p:nvPr/>
        </p:nvSpPr>
        <p:spPr>
          <a:xfrm>
            <a:off x="2125502" y="5925500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057993" y="5869154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063131" y="5869154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068270" y="5869154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7044965" y="5869154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057993" y="6229041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063131" y="6228854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8050104" y="6229041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8050103" y="5868968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074654" y="6221927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073408" y="6229041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9" name="Straight Connector 68"/>
          <p:cNvCxnSpPr>
            <a:cxnSpLocks/>
          </p:cNvCxnSpPr>
          <p:nvPr/>
        </p:nvCxnSpPr>
        <p:spPr>
          <a:xfrm>
            <a:off x="5572960" y="107922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03182" y="777408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32073" y="771445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60963" y="777408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2097" y="777408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45816" y="777408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94942" y="777408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4283" y="2007521"/>
            <a:ext cx="11180805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77834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7576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9969" y="4347781"/>
            <a:ext cx="11385118" cy="667501"/>
            <a:chOff x="91826" y="3998288"/>
            <a:chExt cx="10322187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5342" y="3196083"/>
            <a:ext cx="11239745" cy="1841984"/>
            <a:chOff x="232161" y="2846591"/>
            <a:chExt cx="10190385" cy="1841984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9290699" cy="5005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0" y="3187733"/>
              <a:ext cx="809790" cy="316582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CDVS/CDVA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4388575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5061" y="1198471"/>
            <a:ext cx="11200027" cy="659672"/>
            <a:chOff x="259638" y="848978"/>
            <a:chExt cx="8910136" cy="659672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02" y="848978"/>
              <a:ext cx="737878" cy="326251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4351" y="2428775"/>
            <a:ext cx="11350736" cy="2577051"/>
            <a:chOff x="413829" y="2079282"/>
            <a:chExt cx="10291015" cy="257705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 flipV="1">
              <a:off x="1447800" y="2725176"/>
              <a:ext cx="9257044" cy="37012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B8A3B7-BCF1-4CF7-A08E-CB72B8BBDB02}"/>
                </a:ext>
              </a:extLst>
            </p:cNvPr>
            <p:cNvSpPr txBox="1"/>
            <p:nvPr/>
          </p:nvSpPr>
          <p:spPr>
            <a:xfrm>
              <a:off x="7128864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DD4701C-0FCD-4DD5-B621-55892F4836C9}"/>
                </a:ext>
              </a:extLst>
            </p:cNvPr>
            <p:cNvSpPr txBox="1"/>
            <p:nvPr/>
          </p:nvSpPr>
          <p:spPr>
            <a:xfrm>
              <a:off x="8202387" y="207928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MIAF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477275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220467" y="777408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1589956" y="23321"/>
            <a:ext cx="10738176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9041004" y="6048928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934112" y="4343913"/>
            <a:ext cx="750647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OMAF</a:t>
            </a:r>
          </a:p>
        </p:txBody>
      </p:sp>
      <p:sp>
        <p:nvSpPr>
          <p:cNvPr id="83" name="Rectangle 36">
            <a:extLst>
              <a:ext uri="{FF2B5EF4-FFF2-40B4-BE49-F238E27FC236}">
                <a16:creationId xmlns:a16="http://schemas.microsoft.com/office/drawing/2014/main" id="{1DCFE72F-7913-E24F-91B9-5AFE5ADA3B3A}"/>
              </a:ext>
            </a:extLst>
          </p:cNvPr>
          <p:cNvSpPr/>
          <p:nvPr/>
        </p:nvSpPr>
        <p:spPr>
          <a:xfrm>
            <a:off x="8919174" y="208463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VVC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AF52431-66EF-514F-A23C-C36B9091B4CB}"/>
              </a:ext>
            </a:extLst>
          </p:cNvPr>
          <p:cNvSpPr txBox="1"/>
          <p:nvPr/>
        </p:nvSpPr>
        <p:spPr>
          <a:xfrm>
            <a:off x="10439672" y="777406"/>
            <a:ext cx="6046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10" name="Rectangle 36">
            <a:extLst>
              <a:ext uri="{FF2B5EF4-FFF2-40B4-BE49-F238E27FC236}">
                <a16:creationId xmlns:a16="http://schemas.microsoft.com/office/drawing/2014/main" id="{B8B45D6D-4854-DE41-92B1-ED033AC26102}"/>
              </a:ext>
            </a:extLst>
          </p:cNvPr>
          <p:cNvSpPr/>
          <p:nvPr/>
        </p:nvSpPr>
        <p:spPr>
          <a:xfrm>
            <a:off x="9349807" y="3014737"/>
            <a:ext cx="846715" cy="267047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V/G-PCC</a:t>
            </a:r>
          </a:p>
        </p:txBody>
      </p:sp>
      <p:sp>
        <p:nvSpPr>
          <p:cNvPr id="111" name="Rectangle 36">
            <a:extLst>
              <a:ext uri="{FF2B5EF4-FFF2-40B4-BE49-F238E27FC236}">
                <a16:creationId xmlns:a16="http://schemas.microsoft.com/office/drawing/2014/main" id="{8588FBF3-B58C-DD4C-BD61-A76D9C3766E8}"/>
              </a:ext>
            </a:extLst>
          </p:cNvPr>
          <p:cNvSpPr/>
          <p:nvPr/>
        </p:nvSpPr>
        <p:spPr>
          <a:xfrm>
            <a:off x="9488353" y="256921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MIV</a:t>
            </a:r>
          </a:p>
        </p:txBody>
      </p:sp>
      <p:sp>
        <p:nvSpPr>
          <p:cNvPr id="112" name="Rectangle 36">
            <a:extLst>
              <a:ext uri="{FF2B5EF4-FFF2-40B4-BE49-F238E27FC236}">
                <a16:creationId xmlns:a16="http://schemas.microsoft.com/office/drawing/2014/main" id="{65147841-0712-6442-956B-8F2B74B84CD1}"/>
              </a:ext>
            </a:extLst>
          </p:cNvPr>
          <p:cNvSpPr/>
          <p:nvPr/>
        </p:nvSpPr>
        <p:spPr>
          <a:xfrm>
            <a:off x="9613044" y="1097052"/>
            <a:ext cx="960000" cy="43622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Immersive</a:t>
            </a:r>
          </a:p>
          <a:p>
            <a:r>
              <a:rPr lang="en-US" sz="1300" b="1" dirty="0">
                <a:solidFill>
                  <a:schemeClr val="bg1"/>
                </a:solidFill>
              </a:rPr>
              <a:t> Audio</a:t>
            </a:r>
          </a:p>
        </p:txBody>
      </p:sp>
      <p:sp>
        <p:nvSpPr>
          <p:cNvPr id="113" name="Rectangle 36">
            <a:extLst>
              <a:ext uri="{FF2B5EF4-FFF2-40B4-BE49-F238E27FC236}">
                <a16:creationId xmlns:a16="http://schemas.microsoft.com/office/drawing/2014/main" id="{CEF9C1BE-F0BC-594C-8100-BAC0FF10F6DB}"/>
              </a:ext>
            </a:extLst>
          </p:cNvPr>
          <p:cNvSpPr/>
          <p:nvPr/>
        </p:nvSpPr>
        <p:spPr>
          <a:xfrm>
            <a:off x="9765444" y="4350539"/>
            <a:ext cx="1026189" cy="387559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Scene </a:t>
            </a:r>
          </a:p>
          <a:p>
            <a:r>
              <a:rPr lang="en-US" sz="1300" b="1" dirty="0">
                <a:solidFill>
                  <a:schemeClr val="bg1"/>
                </a:solidFill>
              </a:rPr>
              <a:t>Description</a:t>
            </a:r>
          </a:p>
        </p:txBody>
      </p:sp>
      <p:sp>
        <p:nvSpPr>
          <p:cNvPr id="114" name="Rectangle 36">
            <a:extLst>
              <a:ext uri="{FF2B5EF4-FFF2-40B4-BE49-F238E27FC236}">
                <a16:creationId xmlns:a16="http://schemas.microsoft.com/office/drawing/2014/main" id="{E4FE6DEB-26FC-1D48-9B7B-8719F2E1E3E5}"/>
              </a:ext>
            </a:extLst>
          </p:cNvPr>
          <p:cNvSpPr/>
          <p:nvPr/>
        </p:nvSpPr>
        <p:spPr>
          <a:xfrm>
            <a:off x="9377517" y="3713237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Metadata</a:t>
            </a:r>
          </a:p>
        </p:txBody>
      </p:sp>
      <p:sp>
        <p:nvSpPr>
          <p:cNvPr id="115" name="Rectangle 36">
            <a:extLst>
              <a:ext uri="{FF2B5EF4-FFF2-40B4-BE49-F238E27FC236}">
                <a16:creationId xmlns:a16="http://schemas.microsoft.com/office/drawing/2014/main" id="{5E48C5A5-5DCC-CF4D-AC25-ADE88B28A9F5}"/>
              </a:ext>
            </a:extLst>
          </p:cNvPr>
          <p:cNvSpPr/>
          <p:nvPr/>
        </p:nvSpPr>
        <p:spPr>
          <a:xfrm>
            <a:off x="9516068" y="3375364"/>
            <a:ext cx="770880" cy="325886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Haptics</a:t>
            </a:r>
          </a:p>
        </p:txBody>
      </p:sp>
      <p:sp>
        <p:nvSpPr>
          <p:cNvPr id="90" name="Rectangle 32">
            <a:extLst>
              <a:ext uri="{FF2B5EF4-FFF2-40B4-BE49-F238E27FC236}">
                <a16:creationId xmlns:a16="http://schemas.microsoft.com/office/drawing/2014/main" id="{F67ADA63-01EA-3E41-A1D8-A99D09D3B2A7}"/>
              </a:ext>
            </a:extLst>
          </p:cNvPr>
          <p:cNvSpPr/>
          <p:nvPr/>
        </p:nvSpPr>
        <p:spPr>
          <a:xfrm>
            <a:off x="6049350" y="5878674"/>
            <a:ext cx="960000" cy="30000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MPEG-5</a:t>
            </a:r>
          </a:p>
        </p:txBody>
      </p:sp>
      <p:sp>
        <p:nvSpPr>
          <p:cNvPr id="91" name="Rectangle 32">
            <a:extLst>
              <a:ext uri="{FF2B5EF4-FFF2-40B4-BE49-F238E27FC236}">
                <a16:creationId xmlns:a16="http://schemas.microsoft.com/office/drawing/2014/main" id="{D5680EAC-73DA-F640-B287-FBEB58EF46E7}"/>
              </a:ext>
            </a:extLst>
          </p:cNvPr>
          <p:cNvSpPr/>
          <p:nvPr/>
        </p:nvSpPr>
        <p:spPr>
          <a:xfrm>
            <a:off x="7078050" y="6235874"/>
            <a:ext cx="960000" cy="30000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MPEG-G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DA77C06-276E-E64E-BBD5-BFF05D90A563}"/>
              </a:ext>
            </a:extLst>
          </p:cNvPr>
          <p:cNvGrpSpPr/>
          <p:nvPr/>
        </p:nvGrpSpPr>
        <p:grpSpPr>
          <a:xfrm>
            <a:off x="101250" y="5309945"/>
            <a:ext cx="11380310" cy="353939"/>
            <a:chOff x="96186" y="4153134"/>
            <a:chExt cx="10317827" cy="35393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888363D-2B63-C640-A1FB-07DD56EF649D}"/>
                </a:ext>
              </a:extLst>
            </p:cNvPr>
            <p:cNvSpPr txBox="1"/>
            <p:nvPr/>
          </p:nvSpPr>
          <p:spPr>
            <a:xfrm>
              <a:off x="96186" y="4153134"/>
              <a:ext cx="90688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Genome</a:t>
              </a:r>
            </a:p>
          </p:txBody>
        </p:sp>
        <p:cxnSp>
          <p:nvCxnSpPr>
            <p:cNvPr id="99" name="Connecteur droit avec flèche 13">
              <a:extLst>
                <a:ext uri="{FF2B5EF4-FFF2-40B4-BE49-F238E27FC236}">
                  <a16:creationId xmlns:a16="http://schemas.microsoft.com/office/drawing/2014/main" id="{B8193E6B-5699-B946-80B9-D9CC78AA8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Rectangle 32">
            <a:extLst>
              <a:ext uri="{FF2B5EF4-FFF2-40B4-BE49-F238E27FC236}">
                <a16:creationId xmlns:a16="http://schemas.microsoft.com/office/drawing/2014/main" id="{166E8007-11FD-A94A-9C82-F9583025C43C}"/>
              </a:ext>
            </a:extLst>
          </p:cNvPr>
          <p:cNvSpPr/>
          <p:nvPr/>
        </p:nvSpPr>
        <p:spPr>
          <a:xfrm>
            <a:off x="8626780" y="5286434"/>
            <a:ext cx="1392844" cy="394272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Genome compression</a:t>
            </a:r>
          </a:p>
        </p:txBody>
      </p:sp>
      <p:sp>
        <p:nvSpPr>
          <p:cNvPr id="100" name="Rectangle 32">
            <a:extLst>
              <a:ext uri="{FF2B5EF4-FFF2-40B4-BE49-F238E27FC236}">
                <a16:creationId xmlns:a16="http://schemas.microsoft.com/office/drawing/2014/main" id="{1471B373-3197-BD45-B5FA-0C8B97EA4588}"/>
              </a:ext>
            </a:extLst>
          </p:cNvPr>
          <p:cNvSpPr/>
          <p:nvPr/>
        </p:nvSpPr>
        <p:spPr>
          <a:xfrm>
            <a:off x="8956643" y="1845733"/>
            <a:ext cx="687280" cy="273213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EVC</a:t>
            </a:r>
          </a:p>
        </p:txBody>
      </p:sp>
      <p:sp>
        <p:nvSpPr>
          <p:cNvPr id="101" name="Rectangle 32">
            <a:extLst>
              <a:ext uri="{FF2B5EF4-FFF2-40B4-BE49-F238E27FC236}">
                <a16:creationId xmlns:a16="http://schemas.microsoft.com/office/drawing/2014/main" id="{C0F56B31-6EB3-F84D-9414-A4868DE41542}"/>
              </a:ext>
            </a:extLst>
          </p:cNvPr>
          <p:cNvSpPr/>
          <p:nvPr/>
        </p:nvSpPr>
        <p:spPr>
          <a:xfrm>
            <a:off x="9533267" y="2200698"/>
            <a:ext cx="687280" cy="269465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LCEVC</a:t>
            </a:r>
          </a:p>
        </p:txBody>
      </p:sp>
      <p:sp>
        <p:nvSpPr>
          <p:cNvPr id="102" name="Rectangle 36">
            <a:extLst>
              <a:ext uri="{FF2B5EF4-FFF2-40B4-BE49-F238E27FC236}">
                <a16:creationId xmlns:a16="http://schemas.microsoft.com/office/drawing/2014/main" id="{63BD4022-9691-AF45-B7AF-8B1766DD20E5}"/>
              </a:ext>
            </a:extLst>
          </p:cNvPr>
          <p:cNvSpPr/>
          <p:nvPr/>
        </p:nvSpPr>
        <p:spPr>
          <a:xfrm>
            <a:off x="9603683" y="4071228"/>
            <a:ext cx="726866" cy="22579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NNC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999" y="547338"/>
            <a:ext cx="1197768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4400" b="1" dirty="0"/>
              <a:t>Roadmap shaped by significant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999" y="1988651"/>
            <a:ext cx="10520065" cy="386114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The relentless increase of IP-distributed and mobile media</a:t>
            </a:r>
          </a:p>
          <a:p>
            <a:r>
              <a:rPr lang="en-GB" dirty="0"/>
              <a:t>Higher quality media</a:t>
            </a:r>
          </a:p>
          <a:p>
            <a:r>
              <a:rPr lang="en-GB" dirty="0"/>
              <a:t>More immersion (UHD, VR, AR, Light Fields, Holography)</a:t>
            </a:r>
          </a:p>
          <a:p>
            <a:r>
              <a:rPr lang="en-GB" dirty="0"/>
              <a:t>The Internet of Media Things &amp; Wearables</a:t>
            </a:r>
          </a:p>
          <a:p>
            <a:r>
              <a:rPr lang="en-GB" dirty="0"/>
              <a:t>Cloud-based media processing, storage and delivery</a:t>
            </a:r>
          </a:p>
          <a:p>
            <a:r>
              <a:rPr lang="en-GB" dirty="0"/>
              <a:t>New high-speed networks including </a:t>
            </a:r>
            <a:r>
              <a:rPr lang="en-GB" dirty="0" err="1"/>
              <a:t>fiber</a:t>
            </a:r>
            <a:r>
              <a:rPr lang="en-GB" dirty="0"/>
              <a:t>, 5G mobile, and cable 10G</a:t>
            </a:r>
          </a:p>
          <a:p>
            <a:r>
              <a:rPr lang="en-GB" dirty="0"/>
              <a:t>New emerging technologies (machine vision, AI)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CF1BA-4F43-D224-9F70-E83ACC299C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944FD037-A065-C863-0608-8DADBEFA4184}"/>
              </a:ext>
            </a:extLst>
          </p:cNvPr>
          <p:cNvGrpSpPr/>
          <p:nvPr/>
        </p:nvGrpSpPr>
        <p:grpSpPr>
          <a:xfrm>
            <a:off x="1395742" y="128482"/>
            <a:ext cx="8702441" cy="6577838"/>
            <a:chOff x="2568812" y="128482"/>
            <a:chExt cx="7564737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5D39955-34AE-D216-62D1-7E673226CF83}"/>
                </a:ext>
              </a:extLst>
            </p:cNvPr>
            <p:cNvGrpSpPr/>
            <p:nvPr/>
          </p:nvGrpSpPr>
          <p:grpSpPr>
            <a:xfrm>
              <a:off x="3444306" y="128482"/>
              <a:ext cx="553387" cy="6577838"/>
              <a:chOff x="3433194" y="128482"/>
              <a:chExt cx="553387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6F3DD3FE-681B-4296-4B04-C70A204F5E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D6C3CA-5494-C500-7F81-7219EE4CBFB4}"/>
                  </a:ext>
                </a:extLst>
              </p:cNvPr>
              <p:cNvSpPr txBox="1"/>
              <p:nvPr/>
            </p:nvSpPr>
            <p:spPr>
              <a:xfrm>
                <a:off x="3433194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B9D27DA-D283-2B0B-48B6-DF8A374AC2E3}"/>
                </a:ext>
              </a:extLst>
            </p:cNvPr>
            <p:cNvGrpSpPr/>
            <p:nvPr/>
          </p:nvGrpSpPr>
          <p:grpSpPr>
            <a:xfrm>
              <a:off x="5036246" y="128482"/>
              <a:ext cx="538703" cy="6577838"/>
              <a:chOff x="5027868" y="128482"/>
              <a:chExt cx="538703" cy="6577838"/>
            </a:xfrm>
          </p:grpSpPr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CDB52E6C-5F68-2972-052D-1154273968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3AEE00F-0EDA-4EE2-DD1F-93C0AE3BB2DD}"/>
                  </a:ext>
                </a:extLst>
              </p:cNvPr>
              <p:cNvSpPr txBox="1"/>
              <p:nvPr/>
            </p:nvSpPr>
            <p:spPr>
              <a:xfrm>
                <a:off x="5027868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67EBB65-82A9-66E8-3B65-37C2D2EBBF41}"/>
                </a:ext>
              </a:extLst>
            </p:cNvPr>
            <p:cNvGrpSpPr/>
            <p:nvPr/>
          </p:nvGrpSpPr>
          <p:grpSpPr>
            <a:xfrm>
              <a:off x="6609738" y="131049"/>
              <a:ext cx="557706" cy="6575271"/>
              <a:chOff x="6598493" y="131049"/>
              <a:chExt cx="557706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25E828DE-1814-E211-8960-0B4DD81635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5FEC0AFE-099E-A8F4-2AF5-0F62FA4087BA}"/>
                  </a:ext>
                </a:extLst>
              </p:cNvPr>
              <p:cNvSpPr txBox="1"/>
              <p:nvPr/>
            </p:nvSpPr>
            <p:spPr>
              <a:xfrm>
                <a:off x="6598493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B77F3E4-F0CA-9E04-7B04-C7DDEF56448D}"/>
                </a:ext>
              </a:extLst>
            </p:cNvPr>
            <p:cNvGrpSpPr/>
            <p:nvPr/>
          </p:nvGrpSpPr>
          <p:grpSpPr>
            <a:xfrm>
              <a:off x="8197058" y="131049"/>
              <a:ext cx="540719" cy="6575271"/>
              <a:chOff x="8185799" y="131049"/>
              <a:chExt cx="540719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3499560A-AF2F-F204-2C56-14C4C6BF6F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2B81188-E5C1-BFFA-3989-1EC1EE7C2D46}"/>
                  </a:ext>
                </a:extLst>
              </p:cNvPr>
              <p:cNvSpPr txBox="1"/>
              <p:nvPr/>
            </p:nvSpPr>
            <p:spPr>
              <a:xfrm>
                <a:off x="8185799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113B96D-94BB-8BD8-6166-3DE83A5E909D}"/>
                </a:ext>
              </a:extLst>
            </p:cNvPr>
            <p:cNvGrpSpPr/>
            <p:nvPr/>
          </p:nvGrpSpPr>
          <p:grpSpPr>
            <a:xfrm>
              <a:off x="9574403" y="131049"/>
              <a:ext cx="559146" cy="6575271"/>
              <a:chOff x="9554072" y="131049"/>
              <a:chExt cx="559146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5F8A3ACF-4110-C45A-1A4A-BD7AC8658F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31890" y="680668"/>
                <a:ext cx="0" cy="602565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F4560CD-0A93-A3F5-33B6-CF45905A5A7B}"/>
                  </a:ext>
                </a:extLst>
              </p:cNvPr>
              <p:cNvSpPr txBox="1"/>
              <p:nvPr/>
            </p:nvSpPr>
            <p:spPr>
              <a:xfrm>
                <a:off x="9554072" y="131049"/>
                <a:ext cx="55914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2028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3224058-2F44-EAC2-1CF4-417D59DF2343}"/>
                </a:ext>
              </a:extLst>
            </p:cNvPr>
            <p:cNvGrpSpPr/>
            <p:nvPr/>
          </p:nvGrpSpPr>
          <p:grpSpPr>
            <a:xfrm>
              <a:off x="2568812" y="436009"/>
              <a:ext cx="6008940" cy="228926"/>
              <a:chOff x="2573747" y="456142"/>
              <a:chExt cx="6008940" cy="228926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51488E5F-1D06-2021-F9C1-8671E8FE2003}"/>
                  </a:ext>
                </a:extLst>
              </p:cNvPr>
              <p:cNvSpPr txBox="1"/>
              <p:nvPr/>
            </p:nvSpPr>
            <p:spPr>
              <a:xfrm>
                <a:off x="3585050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DC775E1D-DC93-4AC1-D533-7AA868008C13}"/>
                  </a:ext>
                </a:extLst>
              </p:cNvPr>
              <p:cNvSpPr txBox="1"/>
              <p:nvPr/>
            </p:nvSpPr>
            <p:spPr>
              <a:xfrm>
                <a:off x="5153853" y="456142"/>
                <a:ext cx="27450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38FB7C4D-6EB6-4BF2-142D-B0A1322533A3}"/>
                  </a:ext>
                </a:extLst>
              </p:cNvPr>
              <p:cNvSpPr txBox="1"/>
              <p:nvPr/>
            </p:nvSpPr>
            <p:spPr>
              <a:xfrm>
                <a:off x="6731120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9F7E19EF-A5D0-5943-8A68-668BEF2F1FB3}"/>
                  </a:ext>
                </a:extLst>
              </p:cNvPr>
              <p:cNvSpPr txBox="1"/>
              <p:nvPr/>
            </p:nvSpPr>
            <p:spPr>
              <a:xfrm>
                <a:off x="8317938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A4EF41B0-87AF-0424-BE2A-4092D86290E9}"/>
                  </a:ext>
                </a:extLst>
              </p:cNvPr>
              <p:cNvSpPr txBox="1"/>
              <p:nvPr/>
            </p:nvSpPr>
            <p:spPr>
              <a:xfrm>
                <a:off x="3978166" y="456142"/>
                <a:ext cx="27450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4B843827-CC5F-8E72-E99C-575EF8F24A7F}"/>
                  </a:ext>
                </a:extLst>
              </p:cNvPr>
              <p:cNvSpPr txBox="1"/>
              <p:nvPr/>
            </p:nvSpPr>
            <p:spPr>
              <a:xfrm>
                <a:off x="4373651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BAA9A313-A575-9995-BFEB-BB93EBDED574}"/>
                  </a:ext>
                </a:extLst>
              </p:cNvPr>
              <p:cNvSpPr txBox="1"/>
              <p:nvPr/>
            </p:nvSpPr>
            <p:spPr>
              <a:xfrm>
                <a:off x="4762063" y="456142"/>
                <a:ext cx="27589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A6CECAFD-EF60-7EDC-866C-771C114457FC}"/>
                  </a:ext>
                </a:extLst>
              </p:cNvPr>
              <p:cNvSpPr txBox="1"/>
              <p:nvPr/>
            </p:nvSpPr>
            <p:spPr>
              <a:xfrm>
                <a:off x="5550033" y="456142"/>
                <a:ext cx="26753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FCE4FD48-B0B1-CCA1-E66D-BE081806E69B}"/>
                  </a:ext>
                </a:extLst>
              </p:cNvPr>
              <p:cNvSpPr txBox="1"/>
              <p:nvPr/>
            </p:nvSpPr>
            <p:spPr>
              <a:xfrm>
                <a:off x="5943426" y="456142"/>
                <a:ext cx="2661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632DCD51-7DD2-EC98-38A5-7ADC9A52AF8E}"/>
                  </a:ext>
                </a:extLst>
              </p:cNvPr>
              <p:cNvSpPr txBox="1"/>
              <p:nvPr/>
            </p:nvSpPr>
            <p:spPr>
              <a:xfrm>
                <a:off x="6336925" y="456142"/>
                <a:ext cx="2661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F1388674-536B-E55E-A125-E5C065FC7A33}"/>
                  </a:ext>
                </a:extLst>
              </p:cNvPr>
              <p:cNvSpPr txBox="1"/>
              <p:nvPr/>
            </p:nvSpPr>
            <p:spPr>
              <a:xfrm>
                <a:off x="7123331" y="456142"/>
                <a:ext cx="26892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AA7AB116-F6E4-F913-3000-CEE64E8A5B9C}"/>
                  </a:ext>
                </a:extLst>
              </p:cNvPr>
              <p:cNvSpPr txBox="1"/>
              <p:nvPr/>
            </p:nvSpPr>
            <p:spPr>
              <a:xfrm>
                <a:off x="7522926" y="456142"/>
                <a:ext cx="264749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AA991224-E54F-FB70-2CBB-85AD9AC682CF}"/>
                  </a:ext>
                </a:extLst>
              </p:cNvPr>
              <p:cNvSpPr txBox="1"/>
              <p:nvPr/>
            </p:nvSpPr>
            <p:spPr>
              <a:xfrm>
                <a:off x="7917644" y="456142"/>
                <a:ext cx="27032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8D89CFCB-1F63-923E-6EEF-3147CB75589F}"/>
                  </a:ext>
                </a:extLst>
              </p:cNvPr>
              <p:cNvSpPr txBox="1"/>
              <p:nvPr/>
            </p:nvSpPr>
            <p:spPr>
              <a:xfrm>
                <a:off x="2573747" y="485017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1CA45E7-3292-42D8-7497-A429F1920F91}"/>
              </a:ext>
            </a:extLst>
          </p:cNvPr>
          <p:cNvGrpSpPr/>
          <p:nvPr/>
        </p:nvGrpSpPr>
        <p:grpSpPr>
          <a:xfrm>
            <a:off x="57523" y="588309"/>
            <a:ext cx="11855945" cy="6349576"/>
            <a:chOff x="1047914" y="271606"/>
            <a:chExt cx="11855945" cy="6693828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157716C-5AD1-27BD-3DE2-A0BDA9DC09EB}"/>
                </a:ext>
              </a:extLst>
            </p:cNvPr>
            <p:cNvSpPr txBox="1"/>
            <p:nvPr/>
          </p:nvSpPr>
          <p:spPr>
            <a:xfrm>
              <a:off x="1840777" y="507702"/>
              <a:ext cx="3688850" cy="186021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006DBA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MPEG Immersive Video v.2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A7D7071C-C501-48E7-34F4-4F6D2C82B4C5}"/>
                </a:ext>
              </a:extLst>
            </p:cNvPr>
            <p:cNvSpPr txBox="1"/>
            <p:nvPr/>
          </p:nvSpPr>
          <p:spPr>
            <a:xfrm>
              <a:off x="10687434" y="906745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006DBA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006DBA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006DB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05777E5-69FE-FA58-DFBD-A4BD7E13E118}"/>
                </a:ext>
              </a:extLst>
            </p:cNvPr>
            <p:cNvGrpSpPr/>
            <p:nvPr/>
          </p:nvGrpSpPr>
          <p:grpSpPr>
            <a:xfrm>
              <a:off x="1943844" y="4437895"/>
              <a:ext cx="6794288" cy="1744618"/>
              <a:chOff x="3102768" y="4008162"/>
              <a:chExt cx="6794288" cy="1744618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58064019-6B47-6A88-2E88-81A40C44FC1B}"/>
                  </a:ext>
                </a:extLst>
              </p:cNvPr>
              <p:cNvSpPr txBox="1"/>
              <p:nvPr/>
            </p:nvSpPr>
            <p:spPr>
              <a:xfrm>
                <a:off x="3337329" y="4008162"/>
                <a:ext cx="5212478" cy="318189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rgbClr val="73CBB2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with Advanced Interactivity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2E0F24F9-678D-4773-D8D0-881D390E0E11}"/>
                  </a:ext>
                </a:extLst>
              </p:cNvPr>
              <p:cNvSpPr txBox="1"/>
              <p:nvPr/>
            </p:nvSpPr>
            <p:spPr>
              <a:xfrm>
                <a:off x="3102768" y="5490286"/>
                <a:ext cx="6794288" cy="262493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rgbClr val="73CBB2"/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Media authenticity and provenance indication</a:t>
                </a: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685A0A9-2F13-EB69-A744-CA30309DBC6F}"/>
                </a:ext>
              </a:extLst>
            </p:cNvPr>
            <p:cNvSpPr txBox="1"/>
            <p:nvPr/>
          </p:nvSpPr>
          <p:spPr>
            <a:xfrm>
              <a:off x="1315492" y="1625992"/>
              <a:ext cx="6101454" cy="295848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006DBA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>
                  <a:solidFill>
                    <a:schemeClr val="tx1"/>
                  </a:solidFill>
                </a:rPr>
                <a:t>Enhanced Geometry-based PCC (advanced compression tools)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BE9A158-B837-BD5A-A417-4EAD668F4D52}"/>
                </a:ext>
              </a:extLst>
            </p:cNvPr>
            <p:cNvSpPr txBox="1"/>
            <p:nvPr/>
          </p:nvSpPr>
          <p:spPr>
            <a:xfrm>
              <a:off x="1047914" y="3969288"/>
              <a:ext cx="4713520" cy="293576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73CBB2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000" dirty="0"/>
                <a:t>Omnidirectional </a:t>
              </a:r>
              <a:r>
                <a:rPr lang="en-GB" sz="1000" dirty="0" err="1"/>
                <a:t>MediA</a:t>
              </a:r>
              <a:r>
                <a:rPr lang="en-GB" sz="1000" dirty="0"/>
                <a:t> Format (OMAF) – Server-Side Dynamic Adaptation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177DE9A-F39A-D4A9-0C7E-93D80352465D}"/>
                </a:ext>
              </a:extLst>
            </p:cNvPr>
            <p:cNvSpPr txBox="1"/>
            <p:nvPr/>
          </p:nvSpPr>
          <p:spPr>
            <a:xfrm>
              <a:off x="1167654" y="4684156"/>
              <a:ext cx="8031577" cy="286518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73CBB2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314126E-CB5C-4D4D-3476-6C81EDEF06D0}"/>
                </a:ext>
              </a:extLst>
            </p:cNvPr>
            <p:cNvSpPr txBox="1"/>
            <p:nvPr/>
          </p:nvSpPr>
          <p:spPr>
            <a:xfrm>
              <a:off x="10172723" y="5586471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0F3A6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0F3A6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68947CA-74AF-52BE-68BC-3D97FE171F41}"/>
                </a:ext>
              </a:extLst>
            </p:cNvPr>
            <p:cNvSpPr txBox="1"/>
            <p:nvPr/>
          </p:nvSpPr>
          <p:spPr>
            <a:xfrm>
              <a:off x="10008121" y="3319156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F84246E-8417-F9FA-F5EC-8EBB1F136879}"/>
                </a:ext>
              </a:extLst>
            </p:cNvPr>
            <p:cNvSpPr txBox="1"/>
            <p:nvPr/>
          </p:nvSpPr>
          <p:spPr>
            <a:xfrm>
              <a:off x="1390768" y="271606"/>
              <a:ext cx="4637528" cy="282051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006DBA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6 </a:t>
              </a:r>
              <a:r>
                <a:rPr lang="en-GB" sz="1200" dirty="0" err="1"/>
                <a:t>DoF</a:t>
              </a:r>
              <a:r>
                <a:rPr lang="en-GB" sz="1200" dirty="0"/>
                <a:t> Audio</a:t>
              </a: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6082F868-49E8-39A9-8441-37631A62A926}"/>
              </a:ext>
            </a:extLst>
          </p:cNvPr>
          <p:cNvSpPr txBox="1"/>
          <p:nvPr/>
        </p:nvSpPr>
        <p:spPr>
          <a:xfrm>
            <a:off x="400376" y="2747443"/>
            <a:ext cx="6906715" cy="326637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3A7FF75-69E3-82AC-DBC9-E9364F5E67BB}"/>
              </a:ext>
            </a:extLst>
          </p:cNvPr>
          <p:cNvSpPr txBox="1"/>
          <p:nvPr/>
        </p:nvSpPr>
        <p:spPr>
          <a:xfrm>
            <a:off x="1189977" y="4288930"/>
            <a:ext cx="7023814" cy="27178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Carriage of Dynamic Mesh Compression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AECF629-6BD3-1BDC-1AA5-38598DBBA50E}"/>
              </a:ext>
            </a:extLst>
          </p:cNvPr>
          <p:cNvSpPr txBox="1"/>
          <p:nvPr/>
        </p:nvSpPr>
        <p:spPr>
          <a:xfrm>
            <a:off x="-245324" y="3667641"/>
            <a:ext cx="4823232" cy="290888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58D56C-454F-817D-0CB9-E5089A60905B}"/>
              </a:ext>
            </a:extLst>
          </p:cNvPr>
          <p:cNvSpPr txBox="1"/>
          <p:nvPr/>
        </p:nvSpPr>
        <p:spPr>
          <a:xfrm>
            <a:off x="1029546" y="5182236"/>
            <a:ext cx="5384491" cy="276614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100" dirty="0"/>
              <a:t>Holographic media to renderers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F0E930-C68C-B950-DA7C-2C7890494156}"/>
              </a:ext>
            </a:extLst>
          </p:cNvPr>
          <p:cNvSpPr txBox="1"/>
          <p:nvPr/>
        </p:nvSpPr>
        <p:spPr>
          <a:xfrm>
            <a:off x="487387" y="3914781"/>
            <a:ext cx="3786111" cy="259551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100" dirty="0"/>
              <a:t>Redundant Encoding and Packaging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933DEF-B11F-7283-9B8E-CE4BD3A70BEB}"/>
              </a:ext>
            </a:extLst>
          </p:cNvPr>
          <p:cNvSpPr txBox="1"/>
          <p:nvPr/>
        </p:nvSpPr>
        <p:spPr>
          <a:xfrm>
            <a:off x="658864" y="3004292"/>
            <a:ext cx="4823232" cy="291188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  Coding v.2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66653A-E328-3CA4-F45F-F842F64C143F}"/>
              </a:ext>
            </a:extLst>
          </p:cNvPr>
          <p:cNvSpPr txBox="1"/>
          <p:nvPr/>
        </p:nvSpPr>
        <p:spPr>
          <a:xfrm>
            <a:off x="2297890" y="3260489"/>
            <a:ext cx="5884992" cy="290888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Carriage of Haptics 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B8821B-60D1-A81C-A826-58D13F64934D}"/>
              </a:ext>
            </a:extLst>
          </p:cNvPr>
          <p:cNvSpPr txBox="1"/>
          <p:nvPr/>
        </p:nvSpPr>
        <p:spPr>
          <a:xfrm>
            <a:off x="552777" y="2085423"/>
            <a:ext cx="5873773" cy="270723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LIDAR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618C7E-455D-4DD1-9E2F-8B5F9578F6A9}"/>
              </a:ext>
            </a:extLst>
          </p:cNvPr>
          <p:cNvSpPr txBox="1"/>
          <p:nvPr/>
        </p:nvSpPr>
        <p:spPr>
          <a:xfrm>
            <a:off x="9207395" y="445529"/>
            <a:ext cx="314183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14AF92-C391-0161-3B29-D7A2D6141F75}"/>
              </a:ext>
            </a:extLst>
          </p:cNvPr>
          <p:cNvSpPr txBox="1"/>
          <p:nvPr/>
        </p:nvSpPr>
        <p:spPr>
          <a:xfrm>
            <a:off x="8444888" y="44552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158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267A797-8DCF-6F44-2EEF-46D7D9DAFC2C}"/>
              </a:ext>
            </a:extLst>
          </p:cNvPr>
          <p:cNvSpPr txBox="1"/>
          <p:nvPr/>
        </p:nvSpPr>
        <p:spPr>
          <a:xfrm>
            <a:off x="8834115" y="44552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159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56F383-C230-4957-209A-14EBF74BB1F3}"/>
              </a:ext>
            </a:extLst>
          </p:cNvPr>
          <p:cNvSpPr txBox="1"/>
          <p:nvPr/>
        </p:nvSpPr>
        <p:spPr>
          <a:xfrm>
            <a:off x="177263" y="3480284"/>
            <a:ext cx="5376550" cy="264198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Open Font Format v.5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6E8D07-D1F8-28BD-4239-992401994F16}"/>
              </a:ext>
            </a:extLst>
          </p:cNvPr>
          <p:cNvSpPr txBox="1"/>
          <p:nvPr/>
        </p:nvSpPr>
        <p:spPr>
          <a:xfrm>
            <a:off x="1143234" y="5718672"/>
            <a:ext cx="5242585" cy="276614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CMAF v.3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C7AA3E-94C0-8304-AA50-D646AF18AD8B}"/>
              </a:ext>
            </a:extLst>
          </p:cNvPr>
          <p:cNvSpPr txBox="1"/>
          <p:nvPr/>
        </p:nvSpPr>
        <p:spPr>
          <a:xfrm>
            <a:off x="2108216" y="5425936"/>
            <a:ext cx="6456313" cy="157608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DASH v.7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25AD73-CC27-19CF-3E99-4DAF6339FC92}"/>
              </a:ext>
            </a:extLst>
          </p:cNvPr>
          <p:cNvSpPr txBox="1"/>
          <p:nvPr/>
        </p:nvSpPr>
        <p:spPr>
          <a:xfrm>
            <a:off x="1544944" y="5531337"/>
            <a:ext cx="6658917" cy="23644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File Format (ISOBMFF) v.9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D383EF-6656-16CF-2A9F-1D18D127F96F}"/>
              </a:ext>
            </a:extLst>
          </p:cNvPr>
          <p:cNvSpPr txBox="1"/>
          <p:nvPr/>
        </p:nvSpPr>
        <p:spPr>
          <a:xfrm>
            <a:off x="1871009" y="6132643"/>
            <a:ext cx="4564478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rgbClr val="0F3A6E"/>
              </a:gs>
              <a:gs pos="100000">
                <a:srgbClr val="0F3A6E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>
                <a:solidFill>
                  <a:schemeClr val="bg1"/>
                </a:solidFill>
              </a:rPr>
              <a:t>Graph genome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B40F810-8A30-8BCE-6C4D-BA82746BFF28}"/>
              </a:ext>
            </a:extLst>
          </p:cNvPr>
          <p:cNvSpPr txBox="1"/>
          <p:nvPr/>
        </p:nvSpPr>
        <p:spPr>
          <a:xfrm>
            <a:off x="1851799" y="6332584"/>
            <a:ext cx="4564478" cy="276614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rgbClr val="0F3A6E"/>
              </a:gs>
              <a:gs pos="100000">
                <a:srgbClr val="0F3A6E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>
                <a:solidFill>
                  <a:schemeClr val="bg1"/>
                </a:solidFill>
              </a:rPr>
              <a:t>New search capabilities of genomic data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5D35AD-5305-3184-D650-89CDF0812CD0}"/>
              </a:ext>
            </a:extLst>
          </p:cNvPr>
          <p:cNvSpPr txBox="1"/>
          <p:nvPr/>
        </p:nvSpPr>
        <p:spPr>
          <a:xfrm>
            <a:off x="1938030" y="2498829"/>
            <a:ext cx="4488519" cy="302250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AI Graphics Compression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532C29-2476-4634-1C14-C83123313718}"/>
              </a:ext>
            </a:extLst>
          </p:cNvPr>
          <p:cNvSpPr txBox="1"/>
          <p:nvPr/>
        </p:nvSpPr>
        <p:spPr>
          <a:xfrm>
            <a:off x="4508806" y="1054577"/>
            <a:ext cx="4488520" cy="29481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Feature Coding for Machines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F4916DA-B611-D870-2F4D-B9F120A7CD29}"/>
              </a:ext>
            </a:extLst>
          </p:cNvPr>
          <p:cNvSpPr txBox="1"/>
          <p:nvPr/>
        </p:nvSpPr>
        <p:spPr>
          <a:xfrm>
            <a:off x="2868516" y="919902"/>
            <a:ext cx="3113556" cy="249557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900" dirty="0"/>
              <a:t>Video coding optimizations for machine analysis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A5C8211-C0BD-6CE5-FB56-65EE19966367}"/>
              </a:ext>
            </a:extLst>
          </p:cNvPr>
          <p:cNvSpPr txBox="1"/>
          <p:nvPr/>
        </p:nvSpPr>
        <p:spPr>
          <a:xfrm>
            <a:off x="3146547" y="2309846"/>
            <a:ext cx="5910567" cy="331212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 err="1"/>
              <a:t>Lenslet</a:t>
            </a:r>
            <a:r>
              <a:rPr lang="en-GB" sz="1200" dirty="0"/>
              <a:t> video coding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EE1859B-C0BF-302C-624E-7C43B4659D3F}"/>
              </a:ext>
            </a:extLst>
          </p:cNvPr>
          <p:cNvSpPr txBox="1"/>
          <p:nvPr/>
        </p:nvSpPr>
        <p:spPr>
          <a:xfrm>
            <a:off x="3039521" y="6556424"/>
            <a:ext cx="2903289" cy="222383"/>
          </a:xfrm>
          <a:prstGeom prst="rightArrow">
            <a:avLst>
              <a:gd name="adj1" fmla="val 55129"/>
              <a:gd name="adj2" fmla="val 52152"/>
            </a:avLst>
          </a:prstGeom>
          <a:gradFill flip="none" rotWithShape="1">
            <a:gsLst>
              <a:gs pos="24000">
                <a:schemeClr val="accent4">
                  <a:lumMod val="67000"/>
                  <a:alpha val="3000"/>
                </a:schemeClr>
              </a:gs>
              <a:gs pos="48000">
                <a:srgbClr val="0F3A6E"/>
              </a:gs>
              <a:gs pos="100000">
                <a:srgbClr val="0F3A6E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GB" i="0" dirty="0">
                <a:solidFill>
                  <a:schemeClr val="bg1"/>
                </a:solidFill>
              </a:rPr>
              <a:t>Biomedical waveform coding (BWC)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80F1908-E679-4783-4CD3-6F8FF9717950}"/>
              </a:ext>
            </a:extLst>
          </p:cNvPr>
          <p:cNvSpPr txBox="1"/>
          <p:nvPr/>
        </p:nvSpPr>
        <p:spPr>
          <a:xfrm>
            <a:off x="653593" y="4977285"/>
            <a:ext cx="7910938" cy="26131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73CBB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Avatar representation formats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EBA7C48-8E6D-A47E-5950-04101A1CE321}"/>
              </a:ext>
            </a:extLst>
          </p:cNvPr>
          <p:cNvSpPr txBox="1"/>
          <p:nvPr/>
        </p:nvSpPr>
        <p:spPr>
          <a:xfrm>
            <a:off x="9594109" y="445539"/>
            <a:ext cx="38604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161</a:t>
            </a:r>
            <a:endParaRPr lang="en-US" sz="8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0DF7A5-AEB8-50EF-FD96-0B8A116BB809}"/>
              </a:ext>
            </a:extLst>
          </p:cNvPr>
          <p:cNvSpPr txBox="1"/>
          <p:nvPr/>
        </p:nvSpPr>
        <p:spPr>
          <a:xfrm>
            <a:off x="400378" y="1629252"/>
            <a:ext cx="6026177" cy="312315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Dynamic Mesh Compression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5581FF9-0F9F-ACC8-82E1-F77A0DE95E46}"/>
              </a:ext>
            </a:extLst>
          </p:cNvPr>
          <p:cNvSpPr txBox="1"/>
          <p:nvPr/>
        </p:nvSpPr>
        <p:spPr>
          <a:xfrm>
            <a:off x="4545457" y="1253277"/>
            <a:ext cx="4488520" cy="29481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Solid Point Cloud Coding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37E8A10-C680-8C85-EE79-D1F643E60BD2}"/>
              </a:ext>
            </a:extLst>
          </p:cNvPr>
          <p:cNvSpPr txBox="1"/>
          <p:nvPr/>
        </p:nvSpPr>
        <p:spPr>
          <a:xfrm>
            <a:off x="4568606" y="1450052"/>
            <a:ext cx="4488520" cy="29481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006DBA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Animation compression</a:t>
            </a:r>
          </a:p>
        </p:txBody>
      </p:sp>
    </p:spTree>
    <p:extLst>
      <p:ext uri="{BB962C8B-B14F-4D97-AF65-F5344CB8AC3E}">
        <p14:creationId xmlns:p14="http://schemas.microsoft.com/office/powerpoint/2010/main" val="26562241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256342" y="494242"/>
            <a:ext cx="8574024" cy="6363758"/>
            <a:chOff x="2568812" y="128482"/>
            <a:chExt cx="7700156" cy="636375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44305" y="128482"/>
              <a:ext cx="553387" cy="6363758"/>
              <a:chOff x="3433193" y="128482"/>
              <a:chExt cx="553387" cy="636375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581157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33193" y="128482"/>
                <a:ext cx="553387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36246" y="128482"/>
              <a:ext cx="538703" cy="6359949"/>
              <a:chOff x="5027868" y="128482"/>
              <a:chExt cx="538703" cy="6359949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82573" y="693924"/>
                <a:ext cx="0" cy="5794507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5027868" y="128482"/>
                <a:ext cx="538703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609739" y="131049"/>
              <a:ext cx="557706" cy="6361191"/>
              <a:chOff x="6598494" y="131049"/>
              <a:chExt cx="557706" cy="636119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581157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98494" y="131049"/>
                <a:ext cx="55770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97059" y="131049"/>
              <a:ext cx="540719" cy="6361191"/>
              <a:chOff x="8185800" y="131049"/>
              <a:chExt cx="540719" cy="636119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581157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85800" y="131049"/>
                <a:ext cx="54071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709822" y="131049"/>
              <a:ext cx="559146" cy="6361191"/>
              <a:chOff x="9689491" y="131049"/>
              <a:chExt cx="559146" cy="636119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67305" y="680668"/>
                <a:ext cx="0" cy="581157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689491" y="131049"/>
                <a:ext cx="559146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2028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2568812" y="436009"/>
              <a:ext cx="6013324" cy="200051"/>
              <a:chOff x="2573747" y="456142"/>
              <a:chExt cx="601332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80594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49303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26733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313546" y="456142"/>
                <a:ext cx="273525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73615" y="456142"/>
                <a:ext cx="28360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69193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57490" y="456142"/>
                <a:ext cx="285041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45600" y="456142"/>
                <a:ext cx="27640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39014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32513" y="456142"/>
                <a:ext cx="27496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118875" y="456142"/>
                <a:ext cx="277842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18537" y="456142"/>
                <a:ext cx="27352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913165" y="456142"/>
                <a:ext cx="2792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156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2573747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799263" y="1059684"/>
            <a:ext cx="11107788" cy="4987027"/>
            <a:chOff x="1778447" y="382939"/>
            <a:chExt cx="11250209" cy="5257407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778447" y="382939"/>
              <a:ext cx="7116559" cy="367519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10A7DD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Neural network-based video compression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9546362" y="3904474"/>
              <a:ext cx="3192725" cy="17358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3400" b="1" i="0" u="none" strike="noStrike" kern="1200" cap="none" spc="0" normalizeH="0" baseline="0" dirty="0">
                  <a:ln>
                    <a:noFill/>
                  </a:ln>
                  <a:solidFill>
                    <a:srgbClr val="E9713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Major Maintenance and Extensions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294759" y="1233512"/>
              <a:ext cx="2733897" cy="632698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3400" b="1" dirty="0">
                  <a:solidFill>
                    <a:srgbClr val="10A7DD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Explorations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2795143" y="1108984"/>
              <a:ext cx="6099863" cy="336631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10A7DD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>
                  <a:solidFill>
                    <a:schemeClr val="tx1"/>
                  </a:solidFill>
                </a:rPr>
                <a:t>Enhanced compression beyond VVC capabilities</a:t>
              </a:r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2258998" y="5557086"/>
            <a:ext cx="3869049" cy="31980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E9713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Video supplemental enhancement information v4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871C4E-F280-5C6D-47B3-A9839C7288AF}"/>
              </a:ext>
            </a:extLst>
          </p:cNvPr>
          <p:cNvSpPr txBox="1"/>
          <p:nvPr/>
        </p:nvSpPr>
        <p:spPr>
          <a:xfrm>
            <a:off x="9353275" y="81128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161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AEFA23-882C-E5BE-E0FA-C5529F640EE9}"/>
              </a:ext>
            </a:extLst>
          </p:cNvPr>
          <p:cNvSpPr txBox="1"/>
          <p:nvPr/>
        </p:nvSpPr>
        <p:spPr>
          <a:xfrm>
            <a:off x="8032195" y="811289"/>
            <a:ext cx="312580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158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686581-8319-A3DA-176A-4AECA1A46F3D}"/>
              </a:ext>
            </a:extLst>
          </p:cNvPr>
          <p:cNvSpPr txBox="1"/>
          <p:nvPr/>
        </p:nvSpPr>
        <p:spPr>
          <a:xfrm>
            <a:off x="8468841" y="811289"/>
            <a:ext cx="310978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159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CAE41D-BF47-BBB9-19FE-CB6BE37EEC46}"/>
              </a:ext>
            </a:extLst>
          </p:cNvPr>
          <p:cNvSpPr txBox="1"/>
          <p:nvPr/>
        </p:nvSpPr>
        <p:spPr>
          <a:xfrm>
            <a:off x="8909857" y="811289"/>
            <a:ext cx="314183" cy="200051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GB" sz="800" b="1" dirty="0">
                <a:solidFill>
                  <a:schemeClr val="tx1">
                    <a:lumMod val="50000"/>
                  </a:schemeClr>
                </a:solidFill>
              </a:rPr>
              <a:t>160</a:t>
            </a:r>
            <a:endParaRPr lang="en-GB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30201-9F2A-853B-B1CC-1FF8AB3B4B86}"/>
              </a:ext>
            </a:extLst>
          </p:cNvPr>
          <p:cNvSpPr txBox="1"/>
          <p:nvPr/>
        </p:nvSpPr>
        <p:spPr>
          <a:xfrm>
            <a:off x="2585443" y="2697192"/>
            <a:ext cx="5245103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10A7DD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 support for representation and search of genomic data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324F1A-AE0A-0F76-5234-6CBCED533A66}"/>
              </a:ext>
            </a:extLst>
          </p:cNvPr>
          <p:cNvSpPr txBox="1"/>
          <p:nvPr/>
        </p:nvSpPr>
        <p:spPr>
          <a:xfrm>
            <a:off x="2490414" y="2978577"/>
            <a:ext cx="5340135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10A7DD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Management of privacy and protection of genomic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1DD45B-55C6-E264-EB11-A2F6FB1F5CBC}"/>
              </a:ext>
            </a:extLst>
          </p:cNvPr>
          <p:cNvSpPr txBox="1"/>
          <p:nvPr/>
        </p:nvSpPr>
        <p:spPr>
          <a:xfrm>
            <a:off x="2258293" y="3328408"/>
            <a:ext cx="3458841" cy="380827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10A7DD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Authenticity for media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D7F9B97-2D67-0679-66C0-4C4C4F6B5F14}"/>
              </a:ext>
            </a:extLst>
          </p:cNvPr>
          <p:cNvSpPr txBox="1"/>
          <p:nvPr/>
        </p:nvSpPr>
        <p:spPr>
          <a:xfrm>
            <a:off x="2253831" y="5224226"/>
            <a:ext cx="3458839" cy="31980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E9713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Versatile Video Coding v 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3D5754A-8734-8734-38BB-EE8AB0281226}"/>
              </a:ext>
            </a:extLst>
          </p:cNvPr>
          <p:cNvSpPr txBox="1"/>
          <p:nvPr/>
        </p:nvSpPr>
        <p:spPr>
          <a:xfrm>
            <a:off x="3183912" y="1391438"/>
            <a:ext cx="4603155" cy="347745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10A7DD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Compression of neural networks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715F44-6162-9819-1CD8-10ACBA3D403F}"/>
              </a:ext>
            </a:extLst>
          </p:cNvPr>
          <p:cNvSpPr txBox="1"/>
          <p:nvPr/>
        </p:nvSpPr>
        <p:spPr>
          <a:xfrm>
            <a:off x="3334284" y="2116898"/>
            <a:ext cx="4791119" cy="298909"/>
          </a:xfrm>
          <a:prstGeom prst="rightArrow">
            <a:avLst>
              <a:gd name="adj1" fmla="val 5260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10A7DD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Coding for Gaussian Splat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496B80-A676-310B-E0E2-3380F0941F90}"/>
              </a:ext>
            </a:extLst>
          </p:cNvPr>
          <p:cNvSpPr txBox="1"/>
          <p:nvPr/>
        </p:nvSpPr>
        <p:spPr>
          <a:xfrm>
            <a:off x="2962147" y="3712107"/>
            <a:ext cx="3133853" cy="52760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03A8E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Audio Coding for Machines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6E6418-B14A-4451-7B84-51E41B1E8AC5}"/>
              </a:ext>
            </a:extLst>
          </p:cNvPr>
          <p:cNvSpPr txBox="1"/>
          <p:nvPr/>
        </p:nvSpPr>
        <p:spPr>
          <a:xfrm>
            <a:off x="3501376" y="4589543"/>
            <a:ext cx="2211293" cy="256217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E9713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High Efficiency Video Coding Extensions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D3FE554-01DD-19ED-633F-EBB174BB32ED}"/>
              </a:ext>
            </a:extLst>
          </p:cNvPr>
          <p:cNvSpPr txBox="1"/>
          <p:nvPr/>
        </p:nvSpPr>
        <p:spPr>
          <a:xfrm>
            <a:off x="3653776" y="4927143"/>
            <a:ext cx="2474276" cy="297083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E97132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Advanced Video Coding Extensions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79BF24C-D919-A155-A546-6C6B188BBCF1}"/>
              </a:ext>
            </a:extLst>
          </p:cNvPr>
          <p:cNvSpPr txBox="1"/>
          <p:nvPr/>
        </p:nvSpPr>
        <p:spPr>
          <a:xfrm>
            <a:off x="1014836" y="2378387"/>
            <a:ext cx="5097247" cy="309285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10A7DD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6G opportunities</a:t>
            </a:r>
          </a:p>
        </p:txBody>
      </p:sp>
    </p:spTree>
    <p:extLst>
      <p:ext uri="{BB962C8B-B14F-4D97-AF65-F5344CB8AC3E}">
        <p14:creationId xmlns:p14="http://schemas.microsoft.com/office/powerpoint/2010/main" val="4190305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487" y="43847"/>
            <a:ext cx="5964195" cy="92333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GB" sz="4400" b="1" dirty="0"/>
              <a:t>MPEG-I (ISO/IEC 23090)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78" y="1123999"/>
            <a:ext cx="5964195" cy="569015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800" b="1" i="1" dirty="0"/>
          </a:p>
          <a:p>
            <a:pPr marL="0" indent="0">
              <a:buNone/>
            </a:pPr>
            <a:r>
              <a:rPr lang="en-US" sz="2400" b="1" dirty="0"/>
              <a:t>Parts</a:t>
            </a:r>
            <a:r>
              <a:rPr lang="en-US" sz="1600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200" dirty="0"/>
              <a:t>Architectures for Immersive Media (Technical Report)</a:t>
            </a:r>
            <a:endParaRPr lang="en-US" sz="1200" dirty="0"/>
          </a:p>
          <a:p>
            <a:pPr marL="857234" lvl="1" indent="-457200">
              <a:buFont typeface="+mj-lt"/>
              <a:buAutoNum type="arabicPeriod"/>
            </a:pPr>
            <a:r>
              <a:rPr lang="en-GB" sz="1200" dirty="0"/>
              <a:t>Omnidirectional </a:t>
            </a:r>
            <a:r>
              <a:rPr lang="en-GB" sz="1200" dirty="0" err="1"/>
              <a:t>MediA</a:t>
            </a:r>
            <a:r>
              <a:rPr lang="en-GB" sz="1200" dirty="0"/>
              <a:t> Format (OMAF)</a:t>
            </a:r>
            <a:endParaRPr lang="en-US" sz="1200" dirty="0"/>
          </a:p>
          <a:p>
            <a:pPr marL="857234" lvl="1" indent="-457200">
              <a:buFont typeface="+mj-lt"/>
              <a:buAutoNum type="arabicPeriod"/>
            </a:pPr>
            <a:r>
              <a:rPr lang="en-GB" sz="1200" dirty="0"/>
              <a:t>Versatile Video Coding</a:t>
            </a:r>
            <a:endParaRPr lang="en-US" sz="1200" dirty="0"/>
          </a:p>
          <a:p>
            <a:pPr marL="857234" lvl="1" indent="-457200">
              <a:buFont typeface="+mj-lt"/>
              <a:buAutoNum type="arabicPeriod"/>
            </a:pPr>
            <a:r>
              <a:rPr lang="en-GB" sz="1200" dirty="0"/>
              <a:t>Immersive Audio</a:t>
            </a:r>
            <a:endParaRPr lang="en-US" sz="1200" dirty="0"/>
          </a:p>
          <a:p>
            <a:pPr marL="857234" lvl="1" indent="-457200">
              <a:buFont typeface="+mj-lt"/>
              <a:buAutoNum type="arabicPeriod"/>
            </a:pPr>
            <a:r>
              <a:rPr lang="en-GB" sz="1200" dirty="0"/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200" dirty="0"/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200" dirty="0"/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200" dirty="0"/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200" dirty="0"/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200" dirty="0"/>
              <a:t>Carriage of Video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200" dirty="0"/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200" dirty="0"/>
              <a:t>MPEG Immersive Video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200" dirty="0"/>
              <a:t>Video Decoding Interface for Immersive Media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200" dirty="0"/>
              <a:t>MPEG-I Scene Description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sz="1200" dirty="0"/>
              <a:t>Conformance testing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sz="1200" dirty="0"/>
              <a:t>Reference software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sz="1200" dirty="0"/>
              <a:t>Reference software and conformance for OMAF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sz="1200" dirty="0"/>
              <a:t>Carriage of geometry-based point cloud compression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200" dirty="0"/>
              <a:t>Reference software for V-PCC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sz="1200" dirty="0"/>
              <a:t>Conformance for V-PCC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GB" sz="1200" dirty="0">
                <a:solidFill>
                  <a:schemeClr val="tx1"/>
                </a:solidFill>
              </a:rPr>
              <a:t>Reference software for G-PCC</a:t>
            </a:r>
          </a:p>
          <a:p>
            <a:pPr marL="859536" lvl="1" indent="-457200">
              <a:lnSpc>
                <a:spcPct val="100000"/>
              </a:lnSpc>
              <a:buFont typeface="+mj-lt"/>
              <a:buAutoNum type="arabicPeriod" startAt="21"/>
            </a:pPr>
            <a:r>
              <a:rPr lang="en-GB" sz="1200" dirty="0">
                <a:solidFill>
                  <a:schemeClr val="tx1"/>
                </a:solidFill>
              </a:rPr>
              <a:t>Conformance for G-PCC</a:t>
            </a:r>
          </a:p>
          <a:p>
            <a:pPr marL="400034" lvl="1" indent="0">
              <a:buNone/>
            </a:pPr>
            <a:endParaRPr lang="en-GB" sz="1400" dirty="0"/>
          </a:p>
          <a:p>
            <a:pPr marL="400034" lvl="1" indent="0">
              <a:buNone/>
            </a:pPr>
            <a:endParaRPr lang="en-GB" sz="1400" dirty="0"/>
          </a:p>
          <a:p>
            <a:pPr marL="857234" lvl="1" indent="-457200">
              <a:buFont typeface="+mj-lt"/>
              <a:buAutoNum type="arabicPeriod"/>
            </a:pPr>
            <a:endParaRPr lang="en-GB" sz="1400" dirty="0"/>
          </a:p>
          <a:p>
            <a:pPr marL="857234" lvl="1" indent="-457200">
              <a:buFont typeface="+mj-lt"/>
              <a:buAutoNum type="arabicPeriod"/>
            </a:pPr>
            <a:endParaRPr lang="en-GB" sz="1400" dirty="0"/>
          </a:p>
          <a:p>
            <a:pPr marL="857234" lvl="1" indent="-457200">
              <a:buFont typeface="+mj-lt"/>
              <a:buAutoNum type="arabicPeriod"/>
            </a:pPr>
            <a:endParaRPr lang="en-CA" sz="1400" dirty="0"/>
          </a:p>
          <a:p>
            <a:pPr marL="857234" lvl="1" indent="-457200">
              <a:buFont typeface="+mj-lt"/>
              <a:buAutoNum type="arabicPeriod"/>
            </a:pPr>
            <a:endParaRPr lang="en-CA" sz="1400" dirty="0"/>
          </a:p>
          <a:p>
            <a:pPr marL="400034" lvl="1" indent="0">
              <a:buNone/>
            </a:pPr>
            <a:endParaRPr lang="en-CA" sz="1400" dirty="0"/>
          </a:p>
          <a:p>
            <a:pPr marL="857234" lvl="1" indent="-457200">
              <a:buFont typeface="+mj-lt"/>
              <a:buAutoNum type="arabicPeriod"/>
            </a:pPr>
            <a:endParaRPr lang="en-CA" sz="1400" dirty="0"/>
          </a:p>
          <a:p>
            <a:pPr marL="857234" lvl="1" indent="-457200">
              <a:buFont typeface="+mj-lt"/>
              <a:buAutoNum type="arabicPeriod"/>
            </a:pPr>
            <a:endParaRPr lang="en-US" sz="1400" dirty="0"/>
          </a:p>
          <a:p>
            <a:pPr marL="400034" lvl="1" indent="0">
              <a:buNone/>
            </a:pPr>
            <a:endParaRPr lang="en-GB" sz="1400" dirty="0"/>
          </a:p>
          <a:p>
            <a:pPr marL="857234" lvl="1" indent="-457200">
              <a:buFont typeface="+mj-lt"/>
              <a:buAutoNum type="arabicPeriod"/>
            </a:pPr>
            <a:endParaRPr lang="en-GB" sz="1400" dirty="0"/>
          </a:p>
          <a:p>
            <a:pPr marL="857234" lvl="1" indent="-457200">
              <a:buFont typeface="+mj-lt"/>
              <a:buAutoNum type="arabicPeriod"/>
            </a:pPr>
            <a:endParaRPr lang="en-GB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9A5647-2943-014E-8F55-12F60638DEA3}"/>
              </a:ext>
            </a:extLst>
          </p:cNvPr>
          <p:cNvSpPr txBox="1"/>
          <p:nvPr/>
        </p:nvSpPr>
        <p:spPr>
          <a:xfrm>
            <a:off x="2113010" y="684462"/>
            <a:ext cx="9205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Coded Representation of Immersive Media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FA8803-CAEC-9140-B685-B94892D4E37B}"/>
              </a:ext>
            </a:extLst>
          </p:cNvPr>
          <p:cNvSpPr txBox="1">
            <a:spLocks/>
          </p:cNvSpPr>
          <p:nvPr/>
        </p:nvSpPr>
        <p:spPr>
          <a:xfrm>
            <a:off x="5636800" y="1163914"/>
            <a:ext cx="6594389" cy="5708114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300" b="1" i="1" dirty="0">
              <a:solidFill>
                <a:schemeClr val="tx1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9600" b="1" dirty="0">
                <a:solidFill>
                  <a:schemeClr val="tx1"/>
                </a:solidFill>
              </a:rPr>
              <a:t>Parts</a:t>
            </a:r>
            <a:r>
              <a:rPr lang="en-US" sz="9600" dirty="0">
                <a:solidFill>
                  <a:schemeClr val="tx1"/>
                </a:solidFill>
              </a:rPr>
              <a:t>:</a:t>
            </a: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GB" sz="4800" dirty="0">
                <a:solidFill>
                  <a:schemeClr val="tx1"/>
                </a:solidFill>
              </a:rPr>
              <a:t>Conformance and reference software for MPEG Immersive Video</a:t>
            </a:r>
            <a:endParaRPr lang="en-CA" sz="4800" dirty="0">
              <a:solidFill>
                <a:schemeClr val="tx1"/>
              </a:solidFill>
            </a:endParaRP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CA" sz="4800" dirty="0">
                <a:solidFill>
                  <a:schemeClr val="tx1"/>
                </a:solidFill>
              </a:rPr>
              <a:t>Conformance and reference software for Scene Description for MPEG Media</a:t>
            </a: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US" sz="4800" dirty="0">
                <a:solidFill>
                  <a:schemeClr val="tx1"/>
                </a:solidFill>
              </a:rPr>
              <a:t>Conformance and reference software for carriage of  V-PCC data</a:t>
            </a: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GB" sz="4800" dirty="0">
                <a:solidFill>
                  <a:schemeClr val="tx1"/>
                </a:solidFill>
              </a:rPr>
              <a:t>Conformance and reference software for carriage of G-PCC data</a:t>
            </a: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US" sz="4800" dirty="0">
                <a:solidFill>
                  <a:schemeClr val="tx1"/>
                </a:solidFill>
              </a:rPr>
              <a:t>Media, renderers, and game engines for render- based systems and applications </a:t>
            </a:r>
            <a:endParaRPr lang="en-GB" sz="4800" dirty="0">
              <a:solidFill>
                <a:schemeClr val="tx1"/>
              </a:solidFill>
            </a:endParaRP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US" sz="4800" dirty="0">
                <a:solidFill>
                  <a:schemeClr val="tx1"/>
                </a:solidFill>
              </a:rPr>
              <a:t>Efficient 3D graphics media representation for render-based systems and applications </a:t>
            </a: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US" sz="4800" dirty="0">
                <a:solidFill>
                  <a:schemeClr val="tx1"/>
                </a:solidFill>
              </a:rPr>
              <a:t>Dynamic mesh coding</a:t>
            </a: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US" sz="4800" dirty="0">
                <a:solidFill>
                  <a:schemeClr val="tx1"/>
                </a:solidFill>
              </a:rPr>
              <a:t>Low latency, low complexity codec for LiDAR</a:t>
            </a: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US" sz="4800" dirty="0">
                <a:solidFill>
                  <a:schemeClr val="tx1"/>
                </a:solidFill>
              </a:rPr>
              <a:t>Haptics Coding</a:t>
            </a: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US" sz="4800" dirty="0">
                <a:solidFill>
                  <a:schemeClr val="tx1"/>
                </a:solidFill>
              </a:rPr>
              <a:t>Carriage of haptics data</a:t>
            </a: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US" sz="4800" dirty="0">
                <a:solidFill>
                  <a:schemeClr val="tx1"/>
                </a:solidFill>
              </a:rPr>
              <a:t>Conformance and reference software for haptics coding</a:t>
            </a: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US" sz="4800" dirty="0">
                <a:solidFill>
                  <a:schemeClr val="tx1"/>
                </a:solidFill>
              </a:rPr>
              <a:t>Immersive audio reference software</a:t>
            </a: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US" sz="4800" dirty="0">
                <a:solidFill>
                  <a:schemeClr val="tx1"/>
                </a:solidFill>
              </a:rPr>
              <a:t>Conformance and reference software for low latency, low complexity LiDAR coding</a:t>
            </a: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US" sz="4800" b="0" i="0" u="none" strike="noStrike" dirty="0">
                <a:solidFill>
                  <a:schemeClr val="tx1"/>
                </a:solidFill>
                <a:effectLst/>
              </a:rPr>
              <a:t>Conformance and reference software for V-DMC</a:t>
            </a: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US" sz="4800" b="0" i="0" u="none" strike="noStrike" dirty="0">
                <a:solidFill>
                  <a:schemeClr val="tx1"/>
                </a:solidFill>
                <a:effectLst/>
              </a:rPr>
              <a:t>Conformance and reference software for carriage of haptics data</a:t>
            </a: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US" sz="4800" b="0" i="0" u="none" strike="noStrike" dirty="0">
                <a:solidFill>
                  <a:schemeClr val="tx1"/>
                </a:solidFill>
                <a:effectLst/>
              </a:rPr>
              <a:t>Enhanced geometry-based point cloud compression</a:t>
            </a:r>
            <a:endParaRPr lang="en-US" sz="4800" dirty="0">
              <a:solidFill>
                <a:schemeClr val="tx1"/>
              </a:solidFill>
            </a:endParaRP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US" sz="4800" b="0" i="0" u="none" strike="noStrike" dirty="0">
                <a:solidFill>
                  <a:schemeClr val="tx1"/>
                </a:solidFill>
                <a:effectLst/>
              </a:rPr>
              <a:t>Avatar representation formats</a:t>
            </a: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US" sz="4800" b="0" i="0" u="none" strike="noStrike" dirty="0">
                <a:solidFill>
                  <a:schemeClr val="tx1"/>
                </a:solidFill>
                <a:effectLst/>
              </a:rPr>
              <a:t>Conformance and reference software for enhanced G-PCC</a:t>
            </a: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US" sz="4800" dirty="0">
                <a:solidFill>
                  <a:schemeClr val="tx1"/>
                </a:solidFill>
              </a:rPr>
              <a:t>Geometry-based point cloud coding for solid objects</a:t>
            </a:r>
          </a:p>
          <a:p>
            <a:pPr marL="914400" lvl="1" indent="-512763">
              <a:lnSpc>
                <a:spcPct val="100000"/>
              </a:lnSpc>
              <a:buFont typeface="+mj-lt"/>
              <a:buAutoNum type="arabicPeriod" startAt="23"/>
            </a:pPr>
            <a:r>
              <a:rPr lang="en-US" sz="4800" b="0" i="0" u="none" strike="noStrike" dirty="0" err="1">
                <a:solidFill>
                  <a:schemeClr val="tx1"/>
                </a:solidFill>
                <a:effectLst/>
              </a:rPr>
              <a:t>Lenslet</a:t>
            </a:r>
            <a:r>
              <a:rPr lang="en-US" sz="4800" b="0" i="0" u="none" strike="noStrike" dirty="0">
                <a:solidFill>
                  <a:schemeClr val="tx1"/>
                </a:solidFill>
                <a:effectLst/>
              </a:rPr>
              <a:t> video coding</a:t>
            </a:r>
          </a:p>
          <a:p>
            <a:pPr marL="401637" lvl="1" indent="0">
              <a:lnSpc>
                <a:spcPct val="100000"/>
              </a:lnSpc>
              <a:buNone/>
            </a:pPr>
            <a:endParaRPr lang="en-US" sz="4800" b="0" i="0" u="none" strike="noStrike" dirty="0">
              <a:solidFill>
                <a:schemeClr val="tx1"/>
              </a:solidFill>
              <a:effectLst/>
            </a:endParaRPr>
          </a:p>
          <a:p>
            <a:pPr marL="402336" lvl="1" indent="0">
              <a:lnSpc>
                <a:spcPct val="100000"/>
              </a:lnSpc>
              <a:buNone/>
            </a:pPr>
            <a:endParaRPr lang="en-US" sz="5200" dirty="0">
              <a:solidFill>
                <a:schemeClr val="tx1"/>
              </a:solidFill>
            </a:endParaRPr>
          </a:p>
          <a:p>
            <a:pPr marL="1374775" lvl="1" indent="-1143000">
              <a:buFont typeface="+mj-lt"/>
              <a:buAutoNum type="arabicPeriod" startAt="23"/>
            </a:pP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605957-75BB-4D4F-B8DF-D8623256BB2D}"/>
              </a:ext>
            </a:extLst>
          </p:cNvPr>
          <p:cNvSpPr txBox="1"/>
          <p:nvPr/>
        </p:nvSpPr>
        <p:spPr>
          <a:xfrm>
            <a:off x="461315" y="487170"/>
            <a:ext cx="1828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Activities for immersive media</a:t>
            </a:r>
          </a:p>
        </p:txBody>
      </p:sp>
    </p:spTree>
    <p:extLst>
      <p:ext uri="{BB962C8B-B14F-4D97-AF65-F5344CB8AC3E}">
        <p14:creationId xmlns:p14="http://schemas.microsoft.com/office/powerpoint/2010/main" val="22728165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1B4442-F2B4-A4CD-E886-5CE1AEDA0C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C1AC0-6E3F-E562-38C9-556380B23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2487" y="43847"/>
            <a:ext cx="6635442" cy="92333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GB" sz="4400" b="1" dirty="0"/>
              <a:t>MPEG-AI (ISO/IEC 23888)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FB4496-55AC-6BBD-F713-7130B73C13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277" y="1330793"/>
            <a:ext cx="11924117" cy="54833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800" b="1" i="1" dirty="0"/>
          </a:p>
          <a:p>
            <a:pPr marL="0" indent="0">
              <a:buNone/>
            </a:pPr>
            <a:r>
              <a:rPr lang="en-US" sz="4000" b="1" dirty="0"/>
              <a:t>Parts</a:t>
            </a:r>
            <a:r>
              <a:rPr lang="en-US" sz="4000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/>
              <a:t>Vision and scenarios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/>
              <a:t>Video coding for machines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/>
              <a:t>Optimization of encoders and receiving systems for machine analysis of coded video content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/>
              <a:t>Feature coding for machines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/>
              <a:t>AI-based point cloud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/>
              <a:t>Media authenticity and provenance indication</a:t>
            </a:r>
            <a:endParaRPr lang="en-GB" dirty="0"/>
          </a:p>
          <a:p>
            <a:pPr marL="400034" lvl="1" indent="0">
              <a:buNone/>
            </a:pPr>
            <a:endParaRPr lang="en-GB" sz="1800" dirty="0"/>
          </a:p>
          <a:p>
            <a:pPr marL="857234" lvl="1" indent="-457200">
              <a:buFont typeface="+mj-lt"/>
              <a:buAutoNum type="arabicPeriod"/>
            </a:pPr>
            <a:endParaRPr lang="en-GB" sz="1400" dirty="0"/>
          </a:p>
          <a:p>
            <a:pPr marL="857234" lvl="1" indent="-457200">
              <a:buFont typeface="+mj-lt"/>
              <a:buAutoNum type="arabicPeriod"/>
            </a:pPr>
            <a:endParaRPr lang="en-GB" sz="1400" dirty="0"/>
          </a:p>
          <a:p>
            <a:pPr marL="857234" lvl="1" indent="-457200">
              <a:buFont typeface="+mj-lt"/>
              <a:buAutoNum type="arabicPeriod"/>
            </a:pPr>
            <a:endParaRPr lang="en-CA" sz="1400" dirty="0"/>
          </a:p>
          <a:p>
            <a:pPr marL="857234" lvl="1" indent="-457200">
              <a:buFont typeface="+mj-lt"/>
              <a:buAutoNum type="arabicPeriod"/>
            </a:pPr>
            <a:endParaRPr lang="en-CA" sz="1400" dirty="0"/>
          </a:p>
          <a:p>
            <a:pPr marL="400034" lvl="1" indent="0">
              <a:buNone/>
            </a:pPr>
            <a:endParaRPr lang="en-CA" sz="1400" dirty="0"/>
          </a:p>
          <a:p>
            <a:pPr marL="857234" lvl="1" indent="-457200">
              <a:buFont typeface="+mj-lt"/>
              <a:buAutoNum type="arabicPeriod"/>
            </a:pPr>
            <a:endParaRPr lang="en-CA" sz="1400" dirty="0"/>
          </a:p>
          <a:p>
            <a:pPr marL="857234" lvl="1" indent="-457200">
              <a:buFont typeface="+mj-lt"/>
              <a:buAutoNum type="arabicPeriod"/>
            </a:pPr>
            <a:endParaRPr lang="en-US" sz="1400" dirty="0"/>
          </a:p>
          <a:p>
            <a:pPr marL="400034" lvl="1" indent="0">
              <a:buNone/>
            </a:pPr>
            <a:endParaRPr lang="en-GB" sz="1400" dirty="0"/>
          </a:p>
          <a:p>
            <a:pPr marL="857234" lvl="1" indent="-457200">
              <a:buFont typeface="+mj-lt"/>
              <a:buAutoNum type="arabicPeriod"/>
            </a:pPr>
            <a:endParaRPr lang="en-GB" sz="1400" dirty="0"/>
          </a:p>
          <a:p>
            <a:pPr marL="857234" lvl="1" indent="-457200">
              <a:buFont typeface="+mj-lt"/>
              <a:buAutoNum type="arabicPeriod"/>
            </a:pPr>
            <a:endParaRPr lang="en-GB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56BE77-57B1-3F91-FEF3-1B4920BE7C6F}"/>
              </a:ext>
            </a:extLst>
          </p:cNvPr>
          <p:cNvSpPr txBox="1"/>
          <p:nvPr/>
        </p:nvSpPr>
        <p:spPr>
          <a:xfrm>
            <a:off x="3148315" y="684462"/>
            <a:ext cx="6088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MPEG artificial intelligence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7B1F90-3449-31E2-6FBD-460BB0FC085A}"/>
              </a:ext>
            </a:extLst>
          </p:cNvPr>
          <p:cNvSpPr txBox="1"/>
          <p:nvPr/>
        </p:nvSpPr>
        <p:spPr>
          <a:xfrm>
            <a:off x="461315" y="487170"/>
            <a:ext cx="1828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Activities for Artificial Intelligence</a:t>
            </a:r>
          </a:p>
        </p:txBody>
      </p:sp>
    </p:spTree>
    <p:extLst>
      <p:ext uri="{BB962C8B-B14F-4D97-AF65-F5344CB8AC3E}">
        <p14:creationId xmlns:p14="http://schemas.microsoft.com/office/powerpoint/2010/main" val="384702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0862C1-79FD-8A44-A945-F95991C7B094}"/>
              </a:ext>
            </a:extLst>
          </p:cNvPr>
          <p:cNvSpPr txBox="1">
            <a:spLocks/>
          </p:cNvSpPr>
          <p:nvPr/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6000" b="1" dirty="0">
                <a:solidFill>
                  <a:schemeClr val="tx1"/>
                </a:solidFill>
              </a:rPr>
              <a:t>MPEG Standardization Roadmap</a:t>
            </a:r>
            <a:br>
              <a:rPr lang="en-US" sz="6000" b="1" dirty="0">
                <a:solidFill>
                  <a:schemeClr val="tx1"/>
                </a:solidFill>
              </a:rPr>
            </a:br>
            <a:r>
              <a:rPr lang="en-US" sz="6000" b="1" dirty="0">
                <a:solidFill>
                  <a:schemeClr val="tx1"/>
                </a:solidFill>
              </a:rPr>
              <a:t>October 2025</a:t>
            </a:r>
          </a:p>
        </p:txBody>
      </p:sp>
    </p:spTree>
    <p:extLst>
      <p:ext uri="{BB962C8B-B14F-4D97-AF65-F5344CB8AC3E}">
        <p14:creationId xmlns:p14="http://schemas.microsoft.com/office/powerpoint/2010/main" val="368813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/>
              <a:t>Why a standardization roadmap?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D73D6E1-049A-E946-97E9-1453E4496A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441849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 of what and who MPEG 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7569201" y="638175"/>
            <a:ext cx="3991770" cy="55387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dirty="0">
                <a:latin typeface="+mj-lt"/>
                <a:ea typeface="+mj-ea"/>
                <a:cs typeface="+mj-cs"/>
              </a:rPr>
              <a:t>MPEG is a community of over 1000 global experts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7DBDFD50-BFAE-40AF-9A5E-05DE753BCC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7527146"/>
              </p:ext>
            </p:extLst>
          </p:nvPr>
        </p:nvGraphicFramePr>
        <p:xfrm>
          <a:off x="627291" y="638175"/>
          <a:ext cx="6312150" cy="5538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323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00F50-50EE-2ACC-1037-F5F8B54045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E94BD53-3B90-B9BF-8550-4FDBCAB7639C}"/>
              </a:ext>
            </a:extLst>
          </p:cNvPr>
          <p:cNvSpPr/>
          <p:nvPr/>
        </p:nvSpPr>
        <p:spPr>
          <a:xfrm>
            <a:off x="406630" y="1487160"/>
            <a:ext cx="2477595" cy="1185101"/>
          </a:xfrm>
          <a:prstGeom prst="roundRect">
            <a:avLst/>
          </a:prstGeom>
          <a:solidFill>
            <a:srgbClr val="1243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WG 2 MPEG </a:t>
            </a:r>
          </a:p>
          <a:p>
            <a:r>
              <a:rPr lang="en-US" sz="1400" dirty="0">
                <a:solidFill>
                  <a:schemeClr val="bg1"/>
                </a:solidFill>
              </a:rPr>
              <a:t>Technical </a:t>
            </a:r>
          </a:p>
          <a:p>
            <a:r>
              <a:rPr lang="en-US" sz="1400" dirty="0">
                <a:solidFill>
                  <a:schemeClr val="bg1"/>
                </a:solidFill>
              </a:rPr>
              <a:t>Requirements</a:t>
            </a:r>
          </a:p>
        </p:txBody>
      </p:sp>
      <p:sp>
        <p:nvSpPr>
          <p:cNvPr id="7" name="Rounded Rectangle 92">
            <a:extLst>
              <a:ext uri="{FF2B5EF4-FFF2-40B4-BE49-F238E27FC236}">
                <a16:creationId xmlns:a16="http://schemas.microsoft.com/office/drawing/2014/main" id="{62C39ECB-E961-2130-2681-F1E354193B3C}"/>
              </a:ext>
            </a:extLst>
          </p:cNvPr>
          <p:cNvSpPr/>
          <p:nvPr/>
        </p:nvSpPr>
        <p:spPr>
          <a:xfrm>
            <a:off x="9473087" y="3211927"/>
            <a:ext cx="1720258" cy="2520062"/>
          </a:xfrm>
          <a:prstGeom prst="roundRect">
            <a:avLst/>
          </a:prstGeom>
          <a:solidFill>
            <a:srgbClr val="0274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SC29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C947E8-DFF5-06AB-2423-36533109AFED}"/>
              </a:ext>
            </a:extLst>
          </p:cNvPr>
          <p:cNvSpPr txBox="1"/>
          <p:nvPr/>
        </p:nvSpPr>
        <p:spPr>
          <a:xfrm>
            <a:off x="268274" y="731704"/>
            <a:ext cx="115691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MPEG organization under ISO/IEC JTC1/ SC29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2AF6484-D098-B4B1-C606-81118A52634A}"/>
              </a:ext>
            </a:extLst>
          </p:cNvPr>
          <p:cNvCxnSpPr>
            <a:cxnSpLocks/>
            <a:endCxn id="4" idx="3"/>
          </p:cNvCxnSpPr>
          <p:nvPr/>
        </p:nvCxnSpPr>
        <p:spPr>
          <a:xfrm flipV="1">
            <a:off x="1764718" y="2079711"/>
            <a:ext cx="1119507" cy="28458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DF2E080-B818-3E18-78F2-75F5C3405D7E}"/>
              </a:ext>
            </a:extLst>
          </p:cNvPr>
          <p:cNvSpPr txBox="1"/>
          <p:nvPr/>
        </p:nvSpPr>
        <p:spPr>
          <a:xfrm>
            <a:off x="374663" y="2707125"/>
            <a:ext cx="2969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Igor Curcio, WG2 Convenor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559A11-C9C8-3C26-5F03-A85B376AF76B}"/>
              </a:ext>
            </a:extLst>
          </p:cNvPr>
          <p:cNvSpPr txBox="1"/>
          <p:nvPr/>
        </p:nvSpPr>
        <p:spPr>
          <a:xfrm>
            <a:off x="3174257" y="2707125"/>
            <a:ext cx="30341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Youngkwon Lim, WG3 Convenor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76231A6-D038-7343-4142-9BF0E426036E}"/>
              </a:ext>
            </a:extLst>
          </p:cNvPr>
          <p:cNvSpPr txBox="1"/>
          <p:nvPr/>
        </p:nvSpPr>
        <p:spPr>
          <a:xfrm>
            <a:off x="6451013" y="2707125"/>
            <a:ext cx="2296134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Lu Yu, WG4 Convenor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1B4FEF-ACB8-A7BC-33B1-A399EEE8392B}"/>
              </a:ext>
            </a:extLst>
          </p:cNvPr>
          <p:cNvSpPr txBox="1"/>
          <p:nvPr/>
        </p:nvSpPr>
        <p:spPr>
          <a:xfrm>
            <a:off x="9030840" y="2707125"/>
            <a:ext cx="31084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Jens-Rainer Ohm, WG5 Convenor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169B152-5D7F-D9C8-1BAD-8C53DF28ACB4}"/>
              </a:ext>
            </a:extLst>
          </p:cNvPr>
          <p:cNvSpPr txBox="1"/>
          <p:nvPr/>
        </p:nvSpPr>
        <p:spPr>
          <a:xfrm>
            <a:off x="274447" y="4438470"/>
            <a:ext cx="3108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Thomas Sporer,  WG6 Convenor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807FE772-1CCD-CBA2-4BB3-C949A1FA5749}"/>
              </a:ext>
            </a:extLst>
          </p:cNvPr>
          <p:cNvSpPr txBox="1"/>
          <p:nvPr/>
        </p:nvSpPr>
        <p:spPr>
          <a:xfrm>
            <a:off x="3277065" y="4438470"/>
            <a:ext cx="3026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Marius </a:t>
            </a:r>
            <a:r>
              <a:rPr lang="en-US" sz="1400" b="1" dirty="0" err="1">
                <a:solidFill>
                  <a:schemeClr val="accent1"/>
                </a:solidFill>
              </a:rPr>
              <a:t>Preda</a:t>
            </a:r>
            <a:r>
              <a:rPr lang="en-US" sz="1400" b="1" dirty="0">
                <a:solidFill>
                  <a:schemeClr val="accent1"/>
                </a:solidFill>
              </a:rPr>
              <a:t>, WG7 Convenor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68AF17E-2594-E7D7-E3A8-2C4F4EAF7099}"/>
              </a:ext>
            </a:extLst>
          </p:cNvPr>
          <p:cNvSpPr txBox="1"/>
          <p:nvPr/>
        </p:nvSpPr>
        <p:spPr>
          <a:xfrm>
            <a:off x="6097336" y="4438470"/>
            <a:ext cx="3052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</a:rPr>
              <a:t>Marco </a:t>
            </a:r>
            <a:r>
              <a:rPr lang="en-US" sz="1400" b="1" dirty="0" err="1">
                <a:solidFill>
                  <a:schemeClr val="accent1"/>
                </a:solidFill>
              </a:rPr>
              <a:t>Mattavelli</a:t>
            </a:r>
            <a:r>
              <a:rPr lang="en-US" sz="1400" b="1" dirty="0">
                <a:solidFill>
                  <a:schemeClr val="accent1"/>
                </a:solidFill>
              </a:rPr>
              <a:t>, WG8 Convenor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7103284-DC9A-4E1A-8CA5-422FEFDD5543}"/>
              </a:ext>
            </a:extLst>
          </p:cNvPr>
          <p:cNvSpPr txBox="1"/>
          <p:nvPr/>
        </p:nvSpPr>
        <p:spPr>
          <a:xfrm>
            <a:off x="3238679" y="6159920"/>
            <a:ext cx="33860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4"/>
                </a:solidFill>
              </a:rPr>
              <a:t>Jörn</a:t>
            </a:r>
            <a:r>
              <a:rPr lang="en-US" sz="1400" b="1" dirty="0">
                <a:solidFill>
                  <a:schemeClr val="accent4"/>
                </a:solidFill>
              </a:rPr>
              <a:t> Ostermann, AG2 Convenor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C351E165-0374-CC53-C065-C72915615FC0}"/>
              </a:ext>
            </a:extLst>
          </p:cNvPr>
          <p:cNvSpPr txBox="1"/>
          <p:nvPr/>
        </p:nvSpPr>
        <p:spPr>
          <a:xfrm>
            <a:off x="334919" y="6159920"/>
            <a:ext cx="2692228" cy="319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4"/>
                </a:solidFill>
              </a:rPr>
              <a:t>Kyuheon</a:t>
            </a:r>
            <a:r>
              <a:rPr lang="en-US" sz="1400" b="1" dirty="0">
                <a:solidFill>
                  <a:schemeClr val="accent4"/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DF4CC1C3-0C77-104D-00CF-A2C66589284A}"/>
              </a:ext>
            </a:extLst>
          </p:cNvPr>
          <p:cNvSpPr/>
          <p:nvPr/>
        </p:nvSpPr>
        <p:spPr>
          <a:xfrm>
            <a:off x="6300539" y="4893480"/>
            <a:ext cx="2477596" cy="1180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AG 5 MPEG </a:t>
            </a:r>
          </a:p>
          <a:p>
            <a:r>
              <a:rPr lang="en-US" sz="1400" dirty="0">
                <a:solidFill>
                  <a:schemeClr val="bg1"/>
                </a:solidFill>
              </a:rPr>
              <a:t>Visual Quality </a:t>
            </a:r>
          </a:p>
          <a:p>
            <a:r>
              <a:rPr lang="en-US" sz="1400" dirty="0">
                <a:solidFill>
                  <a:schemeClr val="bg1"/>
                </a:solidFill>
              </a:rPr>
              <a:t>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1A33A47-1D39-8409-F420-77CB9FCD71BC}"/>
              </a:ext>
            </a:extLst>
          </p:cNvPr>
          <p:cNvSpPr txBox="1"/>
          <p:nvPr/>
        </p:nvSpPr>
        <p:spPr>
          <a:xfrm>
            <a:off x="6296969" y="6145541"/>
            <a:ext cx="2819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</a:rPr>
              <a:t>Mathias Wien, AG5 Convenor</a:t>
            </a:r>
          </a:p>
        </p:txBody>
      </p:sp>
      <p:sp>
        <p:nvSpPr>
          <p:cNvPr id="10" name="Rounded Rectangle 3">
            <a:extLst>
              <a:ext uri="{FF2B5EF4-FFF2-40B4-BE49-F238E27FC236}">
                <a16:creationId xmlns:a16="http://schemas.microsoft.com/office/drawing/2014/main" id="{B16FAB74-FC1D-4ADA-9703-A3F8589B2B27}"/>
              </a:ext>
            </a:extLst>
          </p:cNvPr>
          <p:cNvSpPr/>
          <p:nvPr/>
        </p:nvSpPr>
        <p:spPr>
          <a:xfrm>
            <a:off x="3356972" y="1487160"/>
            <a:ext cx="2477595" cy="1185101"/>
          </a:xfrm>
          <a:prstGeom prst="roundRect">
            <a:avLst/>
          </a:prstGeom>
          <a:solidFill>
            <a:srgbClr val="1243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WG 3 MPEG </a:t>
            </a:r>
          </a:p>
          <a:p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1" name="Rounded Rectangle 3">
            <a:extLst>
              <a:ext uri="{FF2B5EF4-FFF2-40B4-BE49-F238E27FC236}">
                <a16:creationId xmlns:a16="http://schemas.microsoft.com/office/drawing/2014/main" id="{CF12B98C-061F-36DA-C3EC-E15BE213E559}"/>
              </a:ext>
            </a:extLst>
          </p:cNvPr>
          <p:cNvSpPr/>
          <p:nvPr/>
        </p:nvSpPr>
        <p:spPr>
          <a:xfrm>
            <a:off x="6307314" y="1487160"/>
            <a:ext cx="2477595" cy="1185101"/>
          </a:xfrm>
          <a:prstGeom prst="roundRect">
            <a:avLst/>
          </a:prstGeom>
          <a:solidFill>
            <a:srgbClr val="1243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WG 4 MPEG </a:t>
            </a:r>
          </a:p>
          <a:p>
            <a:r>
              <a:rPr lang="en-US" sz="1400" dirty="0">
                <a:solidFill>
                  <a:schemeClr val="bg1"/>
                </a:solidFill>
              </a:rPr>
              <a:t>Video Coding</a:t>
            </a:r>
          </a:p>
        </p:txBody>
      </p:sp>
      <p:sp>
        <p:nvSpPr>
          <p:cNvPr id="12" name="Rounded Rectangle 3">
            <a:extLst>
              <a:ext uri="{FF2B5EF4-FFF2-40B4-BE49-F238E27FC236}">
                <a16:creationId xmlns:a16="http://schemas.microsoft.com/office/drawing/2014/main" id="{353B9626-BF28-9C1F-AAAA-B84FB384FABF}"/>
              </a:ext>
            </a:extLst>
          </p:cNvPr>
          <p:cNvSpPr/>
          <p:nvPr/>
        </p:nvSpPr>
        <p:spPr>
          <a:xfrm>
            <a:off x="9257655" y="1487160"/>
            <a:ext cx="2477595" cy="1185101"/>
          </a:xfrm>
          <a:prstGeom prst="roundRect">
            <a:avLst/>
          </a:prstGeom>
          <a:solidFill>
            <a:srgbClr val="1243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WG 5 Joint Video</a:t>
            </a:r>
          </a:p>
          <a:p>
            <a:r>
              <a:rPr lang="en-US" sz="1400" dirty="0">
                <a:solidFill>
                  <a:schemeClr val="bg1"/>
                </a:solidFill>
              </a:rPr>
              <a:t>Coding Team </a:t>
            </a:r>
          </a:p>
          <a:p>
            <a:r>
              <a:rPr lang="en-US" sz="1400" dirty="0">
                <a:solidFill>
                  <a:schemeClr val="bg1"/>
                </a:solidFill>
              </a:rPr>
              <a:t>with ITU</a:t>
            </a:r>
          </a:p>
        </p:txBody>
      </p:sp>
      <p:pic>
        <p:nvPicPr>
          <p:cNvPr id="17" name="Picture 1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E6297CA9-C5FD-CDA9-E050-8F3753CCC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82" y="3813493"/>
            <a:ext cx="884858" cy="1017342"/>
          </a:xfrm>
          <a:prstGeom prst="rect">
            <a:avLst/>
          </a:prstGeom>
        </p:spPr>
      </p:pic>
      <p:sp>
        <p:nvSpPr>
          <p:cNvPr id="19" name="TextBox 55">
            <a:extLst>
              <a:ext uri="{FF2B5EF4-FFF2-40B4-BE49-F238E27FC236}">
                <a16:creationId xmlns:a16="http://schemas.microsoft.com/office/drawing/2014/main" id="{BADB35CD-B0A3-7037-D8B1-8F017A235963}"/>
              </a:ext>
            </a:extLst>
          </p:cNvPr>
          <p:cNvSpPr txBox="1"/>
          <p:nvPr/>
        </p:nvSpPr>
        <p:spPr>
          <a:xfrm>
            <a:off x="9107469" y="5898310"/>
            <a:ext cx="2819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0274B3"/>
                </a:solidFill>
              </a:rPr>
              <a:t>Gary Sullivan, SC29 Chairman</a:t>
            </a:r>
          </a:p>
        </p:txBody>
      </p:sp>
      <p:sp>
        <p:nvSpPr>
          <p:cNvPr id="13" name="Rounded Rectangle 3">
            <a:extLst>
              <a:ext uri="{FF2B5EF4-FFF2-40B4-BE49-F238E27FC236}">
                <a16:creationId xmlns:a16="http://schemas.microsoft.com/office/drawing/2014/main" id="{730ABE21-7F80-B40F-8D4B-4B62F53C967F}"/>
              </a:ext>
            </a:extLst>
          </p:cNvPr>
          <p:cNvSpPr/>
          <p:nvPr/>
        </p:nvSpPr>
        <p:spPr>
          <a:xfrm>
            <a:off x="429940" y="3211926"/>
            <a:ext cx="2477595" cy="1185101"/>
          </a:xfrm>
          <a:prstGeom prst="roundRect">
            <a:avLst/>
          </a:prstGeom>
          <a:solidFill>
            <a:srgbClr val="1243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WG 6 MPEG </a:t>
            </a:r>
          </a:p>
          <a:p>
            <a:r>
              <a:rPr lang="en-US" sz="1400" dirty="0">
                <a:solidFill>
                  <a:schemeClr val="bg1"/>
                </a:solidFill>
              </a:rPr>
              <a:t>Audio Coding</a:t>
            </a:r>
          </a:p>
        </p:txBody>
      </p:sp>
      <p:sp>
        <p:nvSpPr>
          <p:cNvPr id="14" name="Rounded Rectangle 3">
            <a:extLst>
              <a:ext uri="{FF2B5EF4-FFF2-40B4-BE49-F238E27FC236}">
                <a16:creationId xmlns:a16="http://schemas.microsoft.com/office/drawing/2014/main" id="{99E4B612-4BBB-FE9D-0226-16A7B3B43541}"/>
              </a:ext>
            </a:extLst>
          </p:cNvPr>
          <p:cNvSpPr/>
          <p:nvPr/>
        </p:nvSpPr>
        <p:spPr>
          <a:xfrm>
            <a:off x="3403740" y="3211926"/>
            <a:ext cx="2477595" cy="1185101"/>
          </a:xfrm>
          <a:prstGeom prst="roundRect">
            <a:avLst/>
          </a:prstGeom>
          <a:solidFill>
            <a:srgbClr val="1243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WG 7 MPEG </a:t>
            </a:r>
          </a:p>
          <a:p>
            <a:r>
              <a:rPr lang="en-US" sz="1400" dirty="0">
                <a:solidFill>
                  <a:schemeClr val="bg1"/>
                </a:solidFill>
              </a:rPr>
              <a:t>Coding for 3D</a:t>
            </a:r>
          </a:p>
          <a:p>
            <a:r>
              <a:rPr lang="en-US" sz="1400" dirty="0">
                <a:solidFill>
                  <a:schemeClr val="bg1"/>
                </a:solidFill>
              </a:rPr>
              <a:t>Graphics and</a:t>
            </a:r>
          </a:p>
          <a:p>
            <a:r>
              <a:rPr lang="en-US" sz="1400" dirty="0">
                <a:solidFill>
                  <a:schemeClr val="bg1"/>
                </a:solidFill>
              </a:rPr>
              <a:t>Haptics</a:t>
            </a:r>
          </a:p>
        </p:txBody>
      </p:sp>
      <p:sp>
        <p:nvSpPr>
          <p:cNvPr id="21" name="Rounded Rectangle 3">
            <a:extLst>
              <a:ext uri="{FF2B5EF4-FFF2-40B4-BE49-F238E27FC236}">
                <a16:creationId xmlns:a16="http://schemas.microsoft.com/office/drawing/2014/main" id="{E065185F-BDC4-74CC-CBBE-B926C5D7E27C}"/>
              </a:ext>
            </a:extLst>
          </p:cNvPr>
          <p:cNvSpPr/>
          <p:nvPr/>
        </p:nvSpPr>
        <p:spPr>
          <a:xfrm>
            <a:off x="6310164" y="3211926"/>
            <a:ext cx="2477595" cy="1185101"/>
          </a:xfrm>
          <a:prstGeom prst="roundRect">
            <a:avLst/>
          </a:prstGeom>
          <a:solidFill>
            <a:srgbClr val="1243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WG 8 MPEG </a:t>
            </a:r>
          </a:p>
          <a:p>
            <a:r>
              <a:rPr lang="en-US" sz="1400" dirty="0">
                <a:solidFill>
                  <a:schemeClr val="bg1"/>
                </a:solidFill>
              </a:rPr>
              <a:t>Genomic Coding</a:t>
            </a:r>
          </a:p>
        </p:txBody>
      </p: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8A157765-901D-BF79-3DB0-6EDBF7BB46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5976" y="3333407"/>
            <a:ext cx="888483" cy="888483"/>
          </a:xfrm>
          <a:prstGeom prst="rect">
            <a:avLst/>
          </a:prstGeom>
        </p:spPr>
      </p:pic>
      <p:sp>
        <p:nvSpPr>
          <p:cNvPr id="22" name="Rounded Rectangle 3">
            <a:extLst>
              <a:ext uri="{FF2B5EF4-FFF2-40B4-BE49-F238E27FC236}">
                <a16:creationId xmlns:a16="http://schemas.microsoft.com/office/drawing/2014/main" id="{4DB5D656-6A43-64B0-84C9-6A45C0FB4D4A}"/>
              </a:ext>
            </a:extLst>
          </p:cNvPr>
          <p:cNvSpPr/>
          <p:nvPr/>
        </p:nvSpPr>
        <p:spPr>
          <a:xfrm>
            <a:off x="420315" y="4893480"/>
            <a:ext cx="2477595" cy="11851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AG 3 MPEG</a:t>
            </a:r>
          </a:p>
          <a:p>
            <a:r>
              <a:rPr lang="en-US" sz="1400" dirty="0">
                <a:solidFill>
                  <a:schemeClr val="bg1"/>
                </a:solidFill>
              </a:rPr>
              <a:t>Liaison and </a:t>
            </a:r>
          </a:p>
          <a:p>
            <a:r>
              <a:rPr lang="en-US" sz="1400" dirty="0">
                <a:solidFill>
                  <a:schemeClr val="bg1"/>
                </a:solidFill>
              </a:rPr>
              <a:t>Communication</a:t>
            </a:r>
          </a:p>
        </p:txBody>
      </p:sp>
      <p:sp>
        <p:nvSpPr>
          <p:cNvPr id="28" name="Rounded Rectangle 3">
            <a:extLst>
              <a:ext uri="{FF2B5EF4-FFF2-40B4-BE49-F238E27FC236}">
                <a16:creationId xmlns:a16="http://schemas.microsoft.com/office/drawing/2014/main" id="{EAFB7A84-D2CF-6C5D-DDD6-EB08A604FBB9}"/>
              </a:ext>
            </a:extLst>
          </p:cNvPr>
          <p:cNvSpPr/>
          <p:nvPr/>
        </p:nvSpPr>
        <p:spPr>
          <a:xfrm>
            <a:off x="3392398" y="4893480"/>
            <a:ext cx="2477595" cy="118510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bg1"/>
                </a:solidFill>
              </a:rPr>
              <a:t>AG 2 MPEG  </a:t>
            </a:r>
          </a:p>
          <a:p>
            <a:r>
              <a:rPr lang="en-US" sz="1400" dirty="0">
                <a:solidFill>
                  <a:schemeClr val="bg1"/>
                </a:solidFill>
              </a:rPr>
              <a:t>Technical</a:t>
            </a:r>
          </a:p>
          <a:p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3" name="Picture 2" descr="A person in a plaid shirt&#10;&#10;Description automatically generated">
            <a:extLst>
              <a:ext uri="{FF2B5EF4-FFF2-40B4-BE49-F238E27FC236}">
                <a16:creationId xmlns:a16="http://schemas.microsoft.com/office/drawing/2014/main" id="{97073442-E6EA-6D75-3234-17476D4E09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267" y="1523025"/>
            <a:ext cx="1119507" cy="1119507"/>
          </a:xfrm>
          <a:prstGeom prst="rect">
            <a:avLst/>
          </a:prstGeom>
        </p:spPr>
      </p:pic>
      <p:pic>
        <p:nvPicPr>
          <p:cNvPr id="16" name="Picture 15" descr="A person with long hair wearing a suit and glasses&#10;&#10;Description automatically generated">
            <a:extLst>
              <a:ext uri="{FF2B5EF4-FFF2-40B4-BE49-F238E27FC236}">
                <a16:creationId xmlns:a16="http://schemas.microsoft.com/office/drawing/2014/main" id="{BBC90C3F-F677-B146-0873-CFC9D37D73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9989" y="1528130"/>
            <a:ext cx="1097656" cy="1097656"/>
          </a:xfrm>
          <a:prstGeom prst="rect">
            <a:avLst/>
          </a:prstGeom>
        </p:spPr>
      </p:pic>
      <p:pic>
        <p:nvPicPr>
          <p:cNvPr id="25" name="Picture 24" descr="A person wearing glasses and a pink jacket&#10;&#10;Description automatically generated">
            <a:extLst>
              <a:ext uri="{FF2B5EF4-FFF2-40B4-BE49-F238E27FC236}">
                <a16:creationId xmlns:a16="http://schemas.microsoft.com/office/drawing/2014/main" id="{8ED04D63-DDDA-56A8-EB1A-D5180C78FE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85363" y="1508150"/>
            <a:ext cx="1161384" cy="1161384"/>
          </a:xfrm>
          <a:prstGeom prst="rect">
            <a:avLst/>
          </a:prstGeom>
        </p:spPr>
      </p:pic>
      <p:pic>
        <p:nvPicPr>
          <p:cNvPr id="29" name="Picture 28" descr="A person wearing glasses smiling&#10;&#10;Description automatically generated">
            <a:extLst>
              <a:ext uri="{FF2B5EF4-FFF2-40B4-BE49-F238E27FC236}">
                <a16:creationId xmlns:a16="http://schemas.microsoft.com/office/drawing/2014/main" id="{890E39D6-EBB9-E35A-3EC4-B497FEEEAC1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92357" y="1562583"/>
            <a:ext cx="931318" cy="995864"/>
          </a:xfrm>
          <a:prstGeom prst="rect">
            <a:avLst/>
          </a:prstGeom>
        </p:spPr>
      </p:pic>
      <p:pic>
        <p:nvPicPr>
          <p:cNvPr id="32" name="Picture 31" descr="A person with a beard smiling&#10;&#10;Description automatically generated">
            <a:extLst>
              <a:ext uri="{FF2B5EF4-FFF2-40B4-BE49-F238E27FC236}">
                <a16:creationId xmlns:a16="http://schemas.microsoft.com/office/drawing/2014/main" id="{D118BB8C-9B4B-BEE2-E6FB-0A23227958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38300" y="3265134"/>
            <a:ext cx="1052736" cy="1094588"/>
          </a:xfrm>
          <a:prstGeom prst="rect">
            <a:avLst/>
          </a:prstGeom>
        </p:spPr>
      </p:pic>
      <p:pic>
        <p:nvPicPr>
          <p:cNvPr id="34" name="Picture 33" descr="A person in a blue suit&#10;&#10;Description automatically generated">
            <a:extLst>
              <a:ext uri="{FF2B5EF4-FFF2-40B4-BE49-F238E27FC236}">
                <a16:creationId xmlns:a16="http://schemas.microsoft.com/office/drawing/2014/main" id="{A6018913-9B52-E327-5A92-67EE5B47C9A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37809" y="3254156"/>
            <a:ext cx="1083381" cy="1083381"/>
          </a:xfrm>
          <a:prstGeom prst="rect">
            <a:avLst/>
          </a:prstGeom>
        </p:spPr>
      </p:pic>
      <p:pic>
        <p:nvPicPr>
          <p:cNvPr id="36" name="Picture 35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1099824C-1630-3B80-3493-5F74FF1AF71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799120" y="4921604"/>
            <a:ext cx="1086646" cy="1115328"/>
          </a:xfrm>
          <a:prstGeom prst="rect">
            <a:avLst/>
          </a:prstGeom>
        </p:spPr>
      </p:pic>
      <p:pic>
        <p:nvPicPr>
          <p:cNvPr id="38" name="Picture 37" descr="A person in a suit smiling&#10;&#10;Description automatically generated">
            <a:extLst>
              <a:ext uri="{FF2B5EF4-FFF2-40B4-BE49-F238E27FC236}">
                <a16:creationId xmlns:a16="http://schemas.microsoft.com/office/drawing/2014/main" id="{03B81F68-C874-B7CE-5872-9999FF85977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27441" y="4930704"/>
            <a:ext cx="1122759" cy="1129377"/>
          </a:xfrm>
          <a:prstGeom prst="rect">
            <a:avLst/>
          </a:prstGeom>
        </p:spPr>
      </p:pic>
      <p:pic>
        <p:nvPicPr>
          <p:cNvPr id="40" name="Picture 39" descr="A person in a suit and glasses&#10;&#10;Description automatically generated">
            <a:extLst>
              <a:ext uri="{FF2B5EF4-FFF2-40B4-BE49-F238E27FC236}">
                <a16:creationId xmlns:a16="http://schemas.microsoft.com/office/drawing/2014/main" id="{17D12B76-9C18-62A5-D72D-C93D8F5456A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82067" y="4924279"/>
            <a:ext cx="1048887" cy="112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947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/>
              <a:t>Introduction of who and what MPEG is</a:t>
            </a:r>
          </a:p>
          <a:p>
            <a:r>
              <a:rPr lang="en-GB" dirty="0"/>
              <a:t>Outline of MPEG’s most important standards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09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CDB5766-D3EC-AE41-8D26-2493958430BA}"/>
              </a:ext>
            </a:extLst>
          </p:cNvPr>
          <p:cNvCxnSpPr>
            <a:cxnSpLocks/>
          </p:cNvCxnSpPr>
          <p:nvPr/>
        </p:nvCxnSpPr>
        <p:spPr>
          <a:xfrm>
            <a:off x="11586752" y="130532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9903EE9-EA5C-6E48-A67E-BDF44CD9D4A3}"/>
              </a:ext>
            </a:extLst>
          </p:cNvPr>
          <p:cNvCxnSpPr>
            <a:cxnSpLocks/>
          </p:cNvCxnSpPr>
          <p:nvPr/>
        </p:nvCxnSpPr>
        <p:spPr>
          <a:xfrm>
            <a:off x="9981796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3A7A2E7-C874-0F49-970A-13EAD66BFCAD}"/>
              </a:ext>
            </a:extLst>
          </p:cNvPr>
          <p:cNvCxnSpPr>
            <a:cxnSpLocks/>
          </p:cNvCxnSpPr>
          <p:nvPr/>
        </p:nvCxnSpPr>
        <p:spPr>
          <a:xfrm>
            <a:off x="8395872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5693A95-DA9D-0448-BD6C-0698D7030287}"/>
              </a:ext>
            </a:extLst>
          </p:cNvPr>
          <p:cNvCxnSpPr>
            <a:cxnSpLocks/>
          </p:cNvCxnSpPr>
          <p:nvPr/>
        </p:nvCxnSpPr>
        <p:spPr>
          <a:xfrm>
            <a:off x="6809958" y="1357705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79CEE27-F080-8243-89C0-17623A666CA3}"/>
              </a:ext>
            </a:extLst>
          </p:cNvPr>
          <p:cNvCxnSpPr>
            <a:cxnSpLocks/>
          </p:cNvCxnSpPr>
          <p:nvPr/>
        </p:nvCxnSpPr>
        <p:spPr>
          <a:xfrm>
            <a:off x="5190703" y="1338649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7F92D22-A7CE-AC49-83E7-656A07FA59A2}"/>
              </a:ext>
            </a:extLst>
          </p:cNvPr>
          <p:cNvCxnSpPr>
            <a:cxnSpLocks/>
          </p:cNvCxnSpPr>
          <p:nvPr/>
        </p:nvCxnSpPr>
        <p:spPr>
          <a:xfrm>
            <a:off x="3585735" y="133388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cxnSpLocks/>
            <a:stCxn id="4" idx="2"/>
          </p:cNvCxnSpPr>
          <p:nvPr/>
        </p:nvCxnSpPr>
        <p:spPr>
          <a:xfrm>
            <a:off x="349362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-7900" y="914388"/>
            <a:ext cx="714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1572" y="908925"/>
            <a:ext cx="692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6233" y="914387"/>
            <a:ext cx="779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4" name="Straight Connector 123"/>
          <p:cNvCxnSpPr>
            <a:cxnSpLocks/>
            <a:stCxn id="7" idx="2"/>
          </p:cNvCxnSpPr>
          <p:nvPr/>
        </p:nvCxnSpPr>
        <p:spPr>
          <a:xfrm>
            <a:off x="1996890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42789" y="914388"/>
            <a:ext cx="708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1011" y="914388"/>
            <a:ext cx="685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53859" y="914388"/>
            <a:ext cx="681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906" y="3489598"/>
            <a:ext cx="834236" cy="64326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0514" y="3299676"/>
            <a:ext cx="1102807" cy="833187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>
                <a:effectLst/>
              </a:rPr>
              <a:t>MPEG-2 Video &amp;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2806" y="3868044"/>
            <a:ext cx="809216" cy="49217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AVC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85301" y="2741774"/>
            <a:ext cx="1102974" cy="533761"/>
          </a:xfrm>
          <a:prstGeom prst="rect">
            <a:avLst/>
          </a:prstGeom>
          <a:solidFill>
            <a:srgbClr val="12436B"/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HEVC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75005" y="4739670"/>
            <a:ext cx="1159593" cy="388629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MP4 FF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55769" y="2630492"/>
            <a:ext cx="739963" cy="495076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AAC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07269" y="2442776"/>
            <a:ext cx="1088792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Internet</a:t>
            </a:r>
          </a:p>
          <a:p>
            <a:pPr algn="ctr"/>
            <a:r>
              <a:rPr lang="en-GB" sz="1400" b="1" dirty="0"/>
              <a:t>Audio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327577" y="2188712"/>
            <a:ext cx="1297608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Digital </a:t>
            </a:r>
          </a:p>
          <a:p>
            <a:pPr algn="ctr"/>
            <a:r>
              <a:rPr lang="en-GB" sz="1400" b="1" dirty="0"/>
              <a:t>Television</a:t>
            </a:r>
          </a:p>
        </p:txBody>
      </p:sp>
      <p:cxnSp>
        <p:nvCxnSpPr>
          <p:cNvPr id="30" name="Straight Arrow Connector 29"/>
          <p:cNvCxnSpPr>
            <a:cxnSpLocks/>
            <a:stCxn id="17" idx="0"/>
            <a:endCxn id="31" idx="2"/>
          </p:cNvCxnSpPr>
          <p:nvPr/>
        </p:nvCxnSpPr>
        <p:spPr>
          <a:xfrm flipV="1">
            <a:off x="3625751" y="2287487"/>
            <a:ext cx="23525" cy="34300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2903268" y="1734844"/>
            <a:ext cx="1492015" cy="55264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Music Distribution</a:t>
            </a:r>
          </a:p>
        </p:txBody>
      </p:sp>
      <p:cxnSp>
        <p:nvCxnSpPr>
          <p:cNvPr id="36" name="Straight Arrow Connector 35"/>
          <p:cNvCxnSpPr>
            <a:cxnSpLocks/>
            <a:stCxn id="14" idx="2"/>
            <a:endCxn id="37" idx="0"/>
          </p:cNvCxnSpPr>
          <p:nvPr/>
        </p:nvCxnSpPr>
        <p:spPr>
          <a:xfrm>
            <a:off x="3654802" y="5128299"/>
            <a:ext cx="303" cy="452947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2303167" y="5581246"/>
            <a:ext cx="2703876" cy="5175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Media Storage and Streaming</a:t>
            </a:r>
            <a:endParaRPr lang="en-GB" sz="1400" b="1" dirty="0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V="1">
            <a:off x="7742960" y="2126180"/>
            <a:ext cx="2435" cy="615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377444" y="1560857"/>
            <a:ext cx="1693916" cy="61160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UHD &amp; Immersive</a:t>
            </a:r>
            <a:br>
              <a:rPr lang="en-GB" sz="1400" b="1" dirty="0"/>
            </a:br>
            <a:r>
              <a:rPr lang="en-GB" sz="1400" b="1" dirty="0"/>
              <a:t>Services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6349872" y="5829470"/>
            <a:ext cx="2759024" cy="61221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GB" sz="1400" b="1" dirty="0"/>
              <a:t>Unified Media</a:t>
            </a:r>
            <a:br>
              <a:rPr lang="en-GB" sz="1400" b="1" dirty="0"/>
            </a:br>
            <a:r>
              <a:rPr lang="en-GB" sz="1400" b="1" dirty="0"/>
              <a:t>Streaming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24035" y="3176671"/>
            <a:ext cx="902903" cy="495075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OFF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4656308" y="2720510"/>
            <a:ext cx="1417325" cy="58898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HD Distribution</a:t>
            </a:r>
          </a:p>
        </p:txBody>
      </p:sp>
      <p:cxnSp>
        <p:nvCxnSpPr>
          <p:cNvPr id="62" name="Straight Arrow Connector 61"/>
          <p:cNvCxnSpPr>
            <a:cxnSpLocks/>
            <a:stCxn id="12" idx="0"/>
            <a:endCxn id="40" idx="2"/>
          </p:cNvCxnSpPr>
          <p:nvPr/>
        </p:nvCxnSpPr>
        <p:spPr>
          <a:xfrm flipV="1">
            <a:off x="5357414" y="3309491"/>
            <a:ext cx="7557" cy="558553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52" idx="0"/>
            <a:endCxn id="66" idx="2"/>
          </p:cNvCxnSpPr>
          <p:nvPr/>
        </p:nvCxnSpPr>
        <p:spPr>
          <a:xfrm flipV="1">
            <a:off x="6575487" y="2629425"/>
            <a:ext cx="12688" cy="547246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5768390" y="1950059"/>
            <a:ext cx="1639569" cy="679366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Custom Fonts on Web &amp; </a:t>
            </a:r>
            <a:r>
              <a:rPr lang="en-US" sz="1400" b="1" dirty="0" err="1"/>
              <a:t>DigiPub</a:t>
            </a:r>
            <a:endParaRPr lang="en-GB" sz="1400" b="1" dirty="0"/>
          </a:p>
        </p:txBody>
      </p:sp>
      <p:cxnSp>
        <p:nvCxnSpPr>
          <p:cNvPr id="86" name="Straight Arrow Connector 85"/>
          <p:cNvCxnSpPr>
            <a:cxnSpLocks/>
            <a:stCxn id="11" idx="0"/>
          </p:cNvCxnSpPr>
          <p:nvPr/>
        </p:nvCxnSpPr>
        <p:spPr>
          <a:xfrm flipV="1">
            <a:off x="2181918" y="2701009"/>
            <a:ext cx="2056" cy="598667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cxnSpLocks/>
          </p:cNvCxnSpPr>
          <p:nvPr/>
        </p:nvCxnSpPr>
        <p:spPr>
          <a:xfrm>
            <a:off x="8462277" y="4670368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272328" y="2738254"/>
            <a:ext cx="1001889" cy="537281"/>
          </a:xfrm>
          <a:prstGeom prst="rect">
            <a:avLst/>
          </a:prstGeom>
          <a:solidFill>
            <a:srgbClr val="12436B"/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3D Audio</a:t>
            </a:r>
          </a:p>
        </p:txBody>
      </p:sp>
      <p:cxnSp>
        <p:nvCxnSpPr>
          <p:cNvPr id="147" name="Straight Arrow Connector 146"/>
          <p:cNvCxnSpPr>
            <a:cxnSpLocks/>
            <a:stCxn id="10" idx="0"/>
          </p:cNvCxnSpPr>
          <p:nvPr/>
        </p:nvCxnSpPr>
        <p:spPr>
          <a:xfrm flipV="1">
            <a:off x="557024" y="2955073"/>
            <a:ext cx="0" cy="53452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H="1" flipV="1">
            <a:off x="8670564" y="2116138"/>
            <a:ext cx="5174" cy="63326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A1882E7-48AF-4414-B754-477A88AE4117}"/>
              </a:ext>
            </a:extLst>
          </p:cNvPr>
          <p:cNvSpPr txBox="1"/>
          <p:nvPr/>
        </p:nvSpPr>
        <p:spPr>
          <a:xfrm>
            <a:off x="9610020" y="908925"/>
            <a:ext cx="679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126844"/>
            <a:ext cx="8229600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Multimedia MPEG standards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F5181761-54F4-764B-A3AB-C6624A7D7000}"/>
              </a:ext>
            </a:extLst>
          </p:cNvPr>
          <p:cNvSpPr/>
          <p:nvPr/>
        </p:nvSpPr>
        <p:spPr>
          <a:xfrm>
            <a:off x="9207503" y="1382143"/>
            <a:ext cx="2152572" cy="697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Immersive media &amp; experiences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D69A27A-1ECF-F245-9384-6061F57BDAE8}"/>
              </a:ext>
            </a:extLst>
          </p:cNvPr>
          <p:cNvSpPr/>
          <p:nvPr/>
        </p:nvSpPr>
        <p:spPr>
          <a:xfrm>
            <a:off x="10999619" y="2508288"/>
            <a:ext cx="962510" cy="697914"/>
          </a:xfrm>
          <a:prstGeom prst="roundRect">
            <a:avLst/>
          </a:prstGeom>
          <a:solidFill>
            <a:srgbClr val="036E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Immersive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Audio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B0196E2-F9D6-0445-9FF4-463D044FB190}"/>
              </a:ext>
            </a:extLst>
          </p:cNvPr>
          <p:cNvCxnSpPr>
            <a:cxnSpLocks/>
          </p:cNvCxnSpPr>
          <p:nvPr/>
        </p:nvCxnSpPr>
        <p:spPr>
          <a:xfrm flipV="1">
            <a:off x="11195316" y="2051314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0DB8DD8B-5D75-2347-BD7D-BE926E9282CE}"/>
              </a:ext>
            </a:extLst>
          </p:cNvPr>
          <p:cNvSpPr/>
          <p:nvPr/>
        </p:nvSpPr>
        <p:spPr>
          <a:xfrm>
            <a:off x="8946338" y="4360222"/>
            <a:ext cx="1764533" cy="546281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Immersive </a:t>
            </a:r>
          </a:p>
          <a:p>
            <a:pPr algn="ctr"/>
            <a:r>
              <a:rPr lang="en-GB" sz="1400" b="1" dirty="0"/>
              <a:t>Visual Media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85A8C13-CDC1-B340-B6AB-5B52AFEF8B17}"/>
              </a:ext>
            </a:extLst>
          </p:cNvPr>
          <p:cNvCxnSpPr>
            <a:cxnSpLocks/>
          </p:cNvCxnSpPr>
          <p:nvPr/>
        </p:nvCxnSpPr>
        <p:spPr>
          <a:xfrm flipV="1">
            <a:off x="9377931" y="2080057"/>
            <a:ext cx="0" cy="228016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E7409EF6-EA9F-C64B-B15D-73631B69B91F}"/>
              </a:ext>
            </a:extLst>
          </p:cNvPr>
          <p:cNvSpPr txBox="1"/>
          <p:nvPr/>
        </p:nvSpPr>
        <p:spPr>
          <a:xfrm>
            <a:off x="11246690" y="905211"/>
            <a:ext cx="68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8788358-8A3B-8443-8550-2F613789220C}"/>
              </a:ext>
            </a:extLst>
          </p:cNvPr>
          <p:cNvSpPr txBox="1"/>
          <p:nvPr/>
        </p:nvSpPr>
        <p:spPr>
          <a:xfrm>
            <a:off x="8679002" y="5392768"/>
            <a:ext cx="819017" cy="430693"/>
          </a:xfrm>
          <a:prstGeom prst="rect">
            <a:avLst/>
          </a:prstGeom>
          <a:solidFill>
            <a:srgbClr val="036EB7"/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VVC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B8342ACE-D55B-3A4A-9CA2-C6A2543E982A}"/>
              </a:ext>
            </a:extLst>
          </p:cNvPr>
          <p:cNvCxnSpPr>
            <a:cxnSpLocks/>
          </p:cNvCxnSpPr>
          <p:nvPr/>
        </p:nvCxnSpPr>
        <p:spPr>
          <a:xfrm flipV="1">
            <a:off x="9224438" y="4843660"/>
            <a:ext cx="10290" cy="549108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6C5FE16A-681F-E14F-ABC0-02B4BFA3D381}"/>
              </a:ext>
            </a:extLst>
          </p:cNvPr>
          <p:cNvSpPr txBox="1"/>
          <p:nvPr/>
        </p:nvSpPr>
        <p:spPr>
          <a:xfrm>
            <a:off x="9173641" y="5933443"/>
            <a:ext cx="1002850" cy="430693"/>
          </a:xfrm>
          <a:prstGeom prst="rect">
            <a:avLst/>
          </a:prstGeom>
          <a:solidFill>
            <a:srgbClr val="036EB7"/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MIV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509B774-F8AA-244E-B1F3-E7BCD9549774}"/>
              </a:ext>
            </a:extLst>
          </p:cNvPr>
          <p:cNvCxnSpPr>
            <a:cxnSpLocks/>
          </p:cNvCxnSpPr>
          <p:nvPr/>
        </p:nvCxnSpPr>
        <p:spPr>
          <a:xfrm flipV="1">
            <a:off x="9600002" y="4906505"/>
            <a:ext cx="10431" cy="1005500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3A70F24E-7E90-5944-B6AB-BF033303540B}"/>
              </a:ext>
            </a:extLst>
          </p:cNvPr>
          <p:cNvSpPr/>
          <p:nvPr/>
        </p:nvSpPr>
        <p:spPr>
          <a:xfrm>
            <a:off x="10212558" y="5912005"/>
            <a:ext cx="1179497" cy="697914"/>
          </a:xfrm>
          <a:prstGeom prst="roundRect">
            <a:avLst/>
          </a:prstGeom>
          <a:solidFill>
            <a:srgbClr val="036E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Point Cloud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Compression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679A8B1D-44B7-7A4D-B4F3-F6B4D6B5A089}"/>
              </a:ext>
            </a:extLst>
          </p:cNvPr>
          <p:cNvCxnSpPr>
            <a:cxnSpLocks/>
          </p:cNvCxnSpPr>
          <p:nvPr/>
        </p:nvCxnSpPr>
        <p:spPr>
          <a:xfrm flipV="1">
            <a:off x="10300008" y="4843659"/>
            <a:ext cx="1" cy="106834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8B6DAE3D-9301-9945-81F8-BFD9B0D05991}"/>
              </a:ext>
            </a:extLst>
          </p:cNvPr>
          <p:cNvSpPr/>
          <p:nvPr/>
        </p:nvSpPr>
        <p:spPr>
          <a:xfrm>
            <a:off x="10694548" y="3623498"/>
            <a:ext cx="892355" cy="509365"/>
          </a:xfrm>
          <a:prstGeom prst="roundRect">
            <a:avLst/>
          </a:prstGeom>
          <a:solidFill>
            <a:srgbClr val="036E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Haptics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5FC7F6BD-6D95-9C44-BBC3-C0337244BFA4}"/>
              </a:ext>
            </a:extLst>
          </p:cNvPr>
          <p:cNvCxnSpPr>
            <a:cxnSpLocks/>
          </p:cNvCxnSpPr>
          <p:nvPr/>
        </p:nvCxnSpPr>
        <p:spPr>
          <a:xfrm flipV="1">
            <a:off x="10643404" y="2051314"/>
            <a:ext cx="0" cy="1074249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38407CED-4222-6A4B-A5B2-825B03A245C0}"/>
              </a:ext>
            </a:extLst>
          </p:cNvPr>
          <p:cNvSpPr/>
          <p:nvPr/>
        </p:nvSpPr>
        <p:spPr>
          <a:xfrm>
            <a:off x="9801151" y="3060884"/>
            <a:ext cx="1021054" cy="546281"/>
          </a:xfrm>
          <a:prstGeom prst="roundRect">
            <a:avLst/>
          </a:prstGeom>
          <a:solidFill>
            <a:srgbClr val="036E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Scene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Description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F1853B-BBB2-BA40-94E8-BEDC0465F4EC}"/>
              </a:ext>
            </a:extLst>
          </p:cNvPr>
          <p:cNvCxnSpPr>
            <a:cxnSpLocks/>
          </p:cNvCxnSpPr>
          <p:nvPr/>
        </p:nvCxnSpPr>
        <p:spPr>
          <a:xfrm flipV="1">
            <a:off x="10944808" y="2051314"/>
            <a:ext cx="0" cy="161182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B39BD91-EF74-634B-8837-DE5C05023E67}"/>
              </a:ext>
            </a:extLst>
          </p:cNvPr>
          <p:cNvSpPr txBox="1"/>
          <p:nvPr/>
        </p:nvSpPr>
        <p:spPr>
          <a:xfrm>
            <a:off x="6866204" y="4194345"/>
            <a:ext cx="1029947" cy="495075"/>
          </a:xfrm>
          <a:prstGeom prst="rect">
            <a:avLst/>
          </a:prstGeom>
          <a:solidFill>
            <a:srgbClr val="12436B"/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CICP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FD236FC-5541-D94C-A220-AB759353A5DD}"/>
              </a:ext>
            </a:extLst>
          </p:cNvPr>
          <p:cNvSpPr txBox="1"/>
          <p:nvPr/>
        </p:nvSpPr>
        <p:spPr>
          <a:xfrm>
            <a:off x="7918728" y="4189581"/>
            <a:ext cx="1029947" cy="495075"/>
          </a:xfrm>
          <a:prstGeom prst="rect">
            <a:avLst/>
          </a:prstGeom>
          <a:solidFill>
            <a:srgbClr val="12436B"/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CMAF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08BE390-B1D2-3E4A-8E0D-43B6FC301295}"/>
              </a:ext>
            </a:extLst>
          </p:cNvPr>
          <p:cNvCxnSpPr>
            <a:cxnSpLocks/>
          </p:cNvCxnSpPr>
          <p:nvPr/>
        </p:nvCxnSpPr>
        <p:spPr>
          <a:xfrm>
            <a:off x="7428813" y="465131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9518C50-F260-124E-8456-2EB6EC4F497A}"/>
              </a:ext>
            </a:extLst>
          </p:cNvPr>
          <p:cNvSpPr txBox="1"/>
          <p:nvPr/>
        </p:nvSpPr>
        <p:spPr>
          <a:xfrm>
            <a:off x="5804160" y="4189577"/>
            <a:ext cx="1029947" cy="495075"/>
          </a:xfrm>
          <a:prstGeom prst="rect">
            <a:avLst/>
          </a:prstGeom>
          <a:solidFill>
            <a:srgbClr val="12436B"/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DASH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A454325-4879-D141-9E10-E0B436354AD3}"/>
              </a:ext>
            </a:extLst>
          </p:cNvPr>
          <p:cNvCxnSpPr>
            <a:cxnSpLocks/>
          </p:cNvCxnSpPr>
          <p:nvPr/>
        </p:nvCxnSpPr>
        <p:spPr>
          <a:xfrm>
            <a:off x="6566795" y="466083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1A7D002-79D1-384C-9E01-078299879706}"/>
              </a:ext>
            </a:extLst>
          </p:cNvPr>
          <p:cNvSpPr txBox="1"/>
          <p:nvPr/>
        </p:nvSpPr>
        <p:spPr>
          <a:xfrm>
            <a:off x="10413070" y="5384527"/>
            <a:ext cx="819017" cy="430693"/>
          </a:xfrm>
          <a:prstGeom prst="rect">
            <a:avLst/>
          </a:prstGeom>
          <a:solidFill>
            <a:srgbClr val="036EB7"/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NNC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A7CB39B-70DB-2642-A0CF-F3BDAF02B8D9}"/>
              </a:ext>
            </a:extLst>
          </p:cNvPr>
          <p:cNvCxnSpPr>
            <a:cxnSpLocks/>
          </p:cNvCxnSpPr>
          <p:nvPr/>
        </p:nvCxnSpPr>
        <p:spPr>
          <a:xfrm flipV="1">
            <a:off x="10561020" y="4835419"/>
            <a:ext cx="0" cy="557349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C97D1D4E-16D0-4A51-9F97-D6A106A468A1}"/>
              </a:ext>
            </a:extLst>
          </p:cNvPr>
          <p:cNvSpPr/>
          <p:nvPr/>
        </p:nvSpPr>
        <p:spPr>
          <a:xfrm>
            <a:off x="9632101" y="2482674"/>
            <a:ext cx="892355" cy="509365"/>
          </a:xfrm>
          <a:prstGeom prst="roundRect">
            <a:avLst/>
          </a:prstGeom>
          <a:solidFill>
            <a:srgbClr val="036E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OMAF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331D4C3-222E-2225-AC5C-5721CB802413}"/>
              </a:ext>
            </a:extLst>
          </p:cNvPr>
          <p:cNvCxnSpPr>
            <a:cxnSpLocks/>
          </p:cNvCxnSpPr>
          <p:nvPr/>
        </p:nvCxnSpPr>
        <p:spPr>
          <a:xfrm flipV="1">
            <a:off x="10302690" y="2046958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/>
              <a:t>Introduction of what and who MPEG is</a:t>
            </a:r>
          </a:p>
          <a:p>
            <a:r>
              <a:rPr lang="en-GB" dirty="0"/>
              <a:t>Outline of MPEG’s most important standards</a:t>
            </a:r>
          </a:p>
          <a:p>
            <a:r>
              <a:rPr lang="en-GB" dirty="0"/>
              <a:t>An overview of MPEG’s areas of activity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39075"/>
      </p:ext>
    </p:extLst>
  </p:cSld>
  <p:clrMapOvr>
    <a:masterClrMapping/>
  </p:clrMapOvr>
</p:sld>
</file>

<file path=ppt/theme/theme1.xml><?xml version="1.0" encoding="utf-8"?>
<a:theme xmlns:a="http://schemas.openxmlformats.org/drawingml/2006/main" name="MPEG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ustom 1">
      <a:majorFont>
        <a:latin typeface="Myriad pro black"/>
        <a:ea typeface=""/>
        <a:cs typeface=""/>
      </a:majorFont>
      <a:minorFont>
        <a:latin typeface="Myriad pro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PEG" id="{A3994803-2B62-43CF-816E-269D633949BC}" vid="{F0859ABC-6FDC-4B18-8346-26CA4A32FC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MPEG</Template>
  <TotalTime>24056</TotalTime>
  <Words>1359</Words>
  <Application>Microsoft Macintosh PowerPoint</Application>
  <PresentationFormat>Widescreen</PresentationFormat>
  <Paragraphs>425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Corbel</vt:lpstr>
      <vt:lpstr>Myriad pro black</vt:lpstr>
      <vt:lpstr>Myriad pro regular</vt:lpstr>
      <vt:lpstr>Times New Roman</vt:lpstr>
      <vt:lpstr>MPEG</vt:lpstr>
      <vt:lpstr>INTERNATIONAL ORGANISATION FOR STANDARDISATION ORGANISATION INTERNATIONALE DE NORMALISATION ISO/IEC JTC 1/SC 29/WG 2 MPEG TECHNICAL REQUIREMENTS  ISO/IEC JTC 1/SC 29/WG 2 N00481     Geneva, CH – October 2025</vt:lpstr>
      <vt:lpstr>PowerPoint Presentation</vt:lpstr>
      <vt:lpstr>Why a standardization roadmap?</vt:lpstr>
      <vt:lpstr>What is in the roadmap document?</vt:lpstr>
      <vt:lpstr>PowerPoint Presentation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Roadmap shaped by significant developments</vt:lpstr>
      <vt:lpstr>Near-term planning</vt:lpstr>
      <vt:lpstr>PowerPoint Presentation</vt:lpstr>
      <vt:lpstr>PowerPoint Presentation</vt:lpstr>
      <vt:lpstr>MPEG-I (ISO/IEC 23090)</vt:lpstr>
      <vt:lpstr>MPEG-AI (ISO/IEC 23888)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Igor Curcio</cp:lastModifiedBy>
  <cp:revision>417</cp:revision>
  <dcterms:created xsi:type="dcterms:W3CDTF">2018-01-20T11:00:54Z</dcterms:created>
  <dcterms:modified xsi:type="dcterms:W3CDTF">2025-10-18T09:43:20Z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d2f777e-4347-4fc6-823a-b44ab313546a_Enabled">
    <vt:lpwstr>true</vt:lpwstr>
  </property>
  <property fmtid="{D5CDD505-2E9C-101B-9397-08002B2CF9AE}" pid="3" name="MSIP_Label_4d2f777e-4347-4fc6-823a-b44ab313546a_SetDate">
    <vt:lpwstr>2025-06-30T04:59:42Z</vt:lpwstr>
  </property>
  <property fmtid="{D5CDD505-2E9C-101B-9397-08002B2CF9AE}" pid="4" name="MSIP_Label_4d2f777e-4347-4fc6-823a-b44ab313546a_Method">
    <vt:lpwstr>Standard</vt:lpwstr>
  </property>
  <property fmtid="{D5CDD505-2E9C-101B-9397-08002B2CF9AE}" pid="5" name="MSIP_Label_4d2f777e-4347-4fc6-823a-b44ab313546a_Name">
    <vt:lpwstr>Non-Public</vt:lpwstr>
  </property>
  <property fmtid="{D5CDD505-2E9C-101B-9397-08002B2CF9AE}" pid="6" name="MSIP_Label_4d2f777e-4347-4fc6-823a-b44ab313546a_SiteId">
    <vt:lpwstr>e351b779-f6d5-4e50-8568-80e922d180ae</vt:lpwstr>
  </property>
  <property fmtid="{D5CDD505-2E9C-101B-9397-08002B2CF9AE}" pid="7" name="MSIP_Label_4d2f777e-4347-4fc6-823a-b44ab313546a_ActionId">
    <vt:lpwstr>f3347c57-d82e-487e-a654-2e4c79b55dbb</vt:lpwstr>
  </property>
  <property fmtid="{D5CDD505-2E9C-101B-9397-08002B2CF9AE}" pid="8" name="MSIP_Label_4d2f777e-4347-4fc6-823a-b44ab313546a_ContentBits">
    <vt:lpwstr>0</vt:lpwstr>
  </property>
  <property fmtid="{D5CDD505-2E9C-101B-9397-08002B2CF9AE}" pid="9" name="MSIP_Label_4d2f777e-4347-4fc6-823a-b44ab313546a_Tag">
    <vt:lpwstr>10, 3, 0, 1</vt:lpwstr>
  </property>
</Properties>
</file>